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82" r:id="rId2"/>
    <p:sldId id="265" r:id="rId3"/>
    <p:sldId id="283" r:id="rId4"/>
    <p:sldId id="271" r:id="rId5"/>
    <p:sldId id="272" r:id="rId6"/>
    <p:sldId id="286" r:id="rId7"/>
    <p:sldId id="284" r:id="rId8"/>
    <p:sldId id="308" r:id="rId9"/>
    <p:sldId id="274" r:id="rId10"/>
    <p:sldId id="279" r:id="rId11"/>
    <p:sldId id="309" r:id="rId12"/>
    <p:sldId id="288" r:id="rId13"/>
    <p:sldId id="289" r:id="rId14"/>
    <p:sldId id="290" r:id="rId15"/>
    <p:sldId id="310" r:id="rId16"/>
    <p:sldId id="277" r:id="rId17"/>
    <p:sldId id="281" r:id="rId18"/>
    <p:sldId id="291" r:id="rId19"/>
    <p:sldId id="292" r:id="rId20"/>
    <p:sldId id="293" r:id="rId21"/>
    <p:sldId id="278" r:id="rId22"/>
    <p:sldId id="305" r:id="rId23"/>
    <p:sldId id="306" r:id="rId24"/>
    <p:sldId id="299" r:id="rId25"/>
    <p:sldId id="303" r:id="rId26"/>
    <p:sldId id="304" r:id="rId27"/>
    <p:sldId id="300" r:id="rId28"/>
    <p:sldId id="301" r:id="rId29"/>
    <p:sldId id="307" r:id="rId30"/>
    <p:sldId id="302" r:id="rId31"/>
    <p:sldId id="296" r:id="rId32"/>
    <p:sldId id="294" r:id="rId33"/>
    <p:sldId id="295" r:id="rId34"/>
    <p:sldId id="297" r:id="rId35"/>
    <p:sldId id="298" r:id="rId36"/>
  </p:sldIdLst>
  <p:sldSz cx="18288000" cy="10287000"/>
  <p:notesSz cx="6858000" cy="9144000"/>
  <p:embeddedFontLst>
    <p:embeddedFont>
      <p:font typeface="!Khmer OS Siemreap" panose="02000500000000020004" pitchFamily="2" charset="0"/>
      <p:regular r:id="rId38"/>
    </p:embeddedFont>
    <p:embeddedFont>
      <p:font typeface="Doppio One" panose="020B0604020202020204" charset="0"/>
      <p:regular r:id="rId39"/>
    </p:embeddedFont>
    <p:embeddedFont>
      <p:font typeface="Khmer OS" panose="02000500000000020004" pitchFamily="2" charset="0"/>
      <p:regular r:id="rId40"/>
      <p:bold r:id="rId41"/>
      <p:italic r:id="rId42"/>
      <p:boldItalic r:id="rId43"/>
    </p:embeddedFont>
    <p:embeddedFont>
      <p:font typeface="Khmer OS Muol Light" panose="02000500000000020004" pitchFamily="2" charset="0"/>
      <p:regular r:id="rId44"/>
    </p:embeddedFont>
    <p:embeddedFont>
      <p:font typeface="Khmer OS Siemreap" panose="02000500000000020004" pitchFamily="2" charset="0"/>
      <p:regular r:id="rId45"/>
    </p:embeddedFont>
    <p:embeddedFont>
      <p:font typeface="Tacteing" pitchFamily="2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2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94" autoAdjust="0"/>
    <p:restoredTop sz="93935" autoAdjust="0"/>
  </p:normalViewPr>
  <p:slideViewPr>
    <p:cSldViewPr>
      <p:cViewPr varScale="1">
        <p:scale>
          <a:sx n="56" d="100"/>
          <a:sy n="56" d="100"/>
        </p:scale>
        <p:origin x="25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40A4E-FA6E-40A2-8C1F-4A1FACA12B9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4FFE0-432D-4827-8D25-BDAD10F5F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6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4FFE0-432D-4827-8D25-BDAD10F5FF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1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4FFE0-432D-4827-8D25-BDAD10F5F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49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4FFE0-432D-4827-8D25-BDAD10F5FF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10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4FFE0-432D-4827-8D25-BDAD10F5FF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8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aoQn5gyBmRY?si=zZCCwcUutzgWvBuW" TargetMode="External"/><Relationship Id="rId3" Type="http://schemas.openxmlformats.org/officeDocument/2006/relationships/image" Target="../media/image3.svg"/><Relationship Id="rId7" Type="http://schemas.openxmlformats.org/officeDocument/2006/relationships/hyperlink" Target="https://www.tutorialspoint.com/css/index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utorialspoint.com/html/index.htm" TargetMode="External"/><Relationship Id="rId5" Type="http://schemas.openxmlformats.org/officeDocument/2006/relationships/hyperlink" Target="https://php.org/" TargetMode="External"/><Relationship Id="rId10" Type="http://schemas.openxmlformats.org/officeDocument/2006/relationships/image" Target="../media/image53.svg"/><Relationship Id="rId4" Type="http://schemas.openxmlformats.org/officeDocument/2006/relationships/hyperlink" Target="https://www.wampserver.com/" TargetMode="External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4FDEC2-717D-0D2A-E345-1811B6501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23900"/>
            <a:ext cx="1754579" cy="1754579"/>
          </a:xfrm>
          <a:prstGeom prst="rect">
            <a:avLst/>
          </a:prstGeom>
        </p:spPr>
      </p:pic>
      <p:sp>
        <p:nvSpPr>
          <p:cNvPr id="14" name="Text Box 12">
            <a:extLst>
              <a:ext uri="{FF2B5EF4-FFF2-40B4-BE49-F238E27FC236}">
                <a16:creationId xmlns:a16="http://schemas.microsoft.com/office/drawing/2014/main" id="{A7743C34-5595-6CCD-96DC-FDB21DD82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476500"/>
            <a:ext cx="5428004" cy="112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m-KH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ពុទ្ធិកសាកលវិទ្យាល័យព្រះសីហមុនីរាជា</a:t>
            </a:r>
          </a:p>
          <a:p>
            <a:pPr algn="ctr">
              <a:lnSpc>
                <a:spcPct val="150000"/>
              </a:lnSpc>
            </a:pPr>
            <a:r>
              <a:rPr lang="km-KH" sz="160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មេត្ដា	សតិ	បញ្ញា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ea typeface="MS Mincho" panose="02020609040205080304" pitchFamily="49" charset="-128"/>
              <a:cs typeface="Khmer OS Muol Light" panose="0200050000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 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ea typeface="MS Mincho" panose="02020609040205080304" pitchFamily="49" charset="-128"/>
              <a:cs typeface="Khmer OS Muol Light" panose="02000500000000020004" pitchFamily="2" charset="0"/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8C2B8EE1-5B2D-F664-041A-75098AFC3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8200" y="266700"/>
            <a:ext cx="550418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m-KH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ព្រះរាជាណាចក្រកម្ពុជា</a:t>
            </a:r>
            <a:endParaRPr lang="en-US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ea typeface="MS Mincho" panose="02020609040205080304" pitchFamily="49" charset="-128"/>
              <a:cs typeface="Khmer OS Muol Light" panose="02000500000000020004" pitchFamily="2" charset="0"/>
            </a:endParaRPr>
          </a:p>
          <a:p>
            <a:pPr algn="ctr">
              <a:lnSpc>
                <a:spcPct val="150000"/>
              </a:lnSpc>
              <a:spcBef>
                <a:spcPts val="200"/>
              </a:spcBef>
            </a:pPr>
            <a:r>
              <a:rPr lang="km-KH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ជាតិ សាសនា ព្រះមហាក្សត្រ</a:t>
            </a:r>
          </a:p>
          <a:p>
            <a:pPr algn="ctr">
              <a:lnSpc>
                <a:spcPct val="150000"/>
              </a:lnSpc>
              <a:spcBef>
                <a:spcPts val="200"/>
              </a:spcBef>
            </a:pPr>
            <a:r>
              <a:rPr lang="en-US" sz="32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cteing" pitchFamily="2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 </a:t>
            </a: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66B20290-115E-486A-9F7F-B24A18BE2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154" y="5351511"/>
            <a:ext cx="14632144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ស្រាវជ្រាវដោយៈ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ea typeface="Times New Roman" panose="02020603050405020304" pitchFamily="18" charset="0"/>
              <a:cs typeface="Khmer OS Muol Ligh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១. </a:t>
            </a:r>
            <a:r>
              <a:rPr lang="km-KH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លោក</a:t>
            </a:r>
            <a:r>
              <a:rPr lang="en-US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 </a:t>
            </a:r>
            <a:r>
              <a:rPr lang="km-KH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ស៊ុក ប៊ុនថៃ</a:t>
            </a:r>
            <a:r>
              <a:rPr lang="en-US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    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ប្រធានក្រុម	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	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២. លោក </a:t>
            </a:r>
            <a:r>
              <a:rPr lang="km-KH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រាម ព្រលឹង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	        សមាជិក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ea typeface="Times New Roman" panose="02020603050405020304" pitchFamily="18" charset="0"/>
              <a:cs typeface="Khmer OS Muol Ligh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៣. </a:t>
            </a:r>
            <a:r>
              <a:rPr lang="km-KH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លោក ភិន ភួង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	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         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សមាជិក	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	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៤. </a:t>
            </a:r>
            <a:r>
              <a:rPr lang="km-KH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កញ្ញា</a:t>
            </a:r>
            <a:r>
              <a:rPr lang="en-US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 </a:t>
            </a:r>
            <a:r>
              <a:rPr lang="km-KH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នី ធីតា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		​         សមាជិក</a:t>
            </a:r>
          </a:p>
          <a:p>
            <a:pPr>
              <a:lnSpc>
                <a:spcPct val="150000"/>
              </a:lnSpc>
            </a:pP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៥. </a:t>
            </a:r>
            <a:r>
              <a:rPr lang="km-KH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កញ្ញា</a:t>
            </a:r>
            <a:r>
              <a:rPr lang="en-US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 </a:t>
            </a:r>
            <a:r>
              <a:rPr lang="km-KH" sz="24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ប្រាក់ វីរះរតនា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	សមាជិក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                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៦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.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លោក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ធឿន រតនះ               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សមាជិ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ក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ea typeface="MS Mincho" panose="02020609040205080304" pitchFamily="49" charset="-128"/>
              <a:cs typeface="Khmer OS Muol Light" panose="02000500000000020004" pitchFamily="2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MS Mincho" panose="02020609040205080304" pitchFamily="49" charset="-128"/>
                <a:cs typeface="Khmer OS Muol Light" panose="02000500000000020004" pitchFamily="2" charset="0"/>
              </a:rPr>
              <a:t> 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ea typeface="MS Mincho" panose="02020609040205080304" pitchFamily="49" charset="-128"/>
              <a:cs typeface="Khmer OS Muol Light" panose="02000500000000020004" pitchFamily="2" charset="0"/>
            </a:endParaRP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00C49067-1DA1-4758-BFC0-DBF55A573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7912" y="7929145"/>
            <a:ext cx="2941320" cy="84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Khmer OS" panose="02000500000000020004" pitchFamily="2" charset="0"/>
              </a:rPr>
              <a:t>ណែនាំ</a:t>
            </a:r>
            <a:r>
              <a:rPr lang="en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Khmer OS" panose="02000500000000020004" pitchFamily="2" charset="0"/>
              </a:rPr>
              <a:t>ដោយ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Khmer OS" panose="02000500000000020004" pitchFamily="2" charset="0"/>
              </a:rPr>
              <a:t>សាស្រ្តាចារ្យ</a:t>
            </a:r>
            <a:r>
              <a:rPr lang="en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Khmer OS" panose="02000500000000020004" pitchFamily="2" charset="0"/>
              </a:rPr>
              <a:t> </a:t>
            </a: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ស៊ាន បូរី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Times New Roman" panose="02020603050405020304" pitchFamily="18" charset="0"/>
              <a:cs typeface="MoolBoran" panose="020B0100010101010101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Khmer OS Muol Light" panose="02000500000000020004" pitchFamily="2" charset="0"/>
              </a:rPr>
              <a:t> 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 panose="02020609040205080304" pitchFamily="49" charset="-128"/>
              <a:cs typeface="Khmer OS" panose="02000500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69AA57-61BB-4B0D-9BE1-9B250DEB7AF3}"/>
              </a:ext>
            </a:extLst>
          </p:cNvPr>
          <p:cNvSpPr txBox="1"/>
          <p:nvPr/>
        </p:nvSpPr>
        <p:spPr>
          <a:xfrm>
            <a:off x="5559029" y="8056398"/>
            <a:ext cx="6738668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សារណាបញ្ចប់ឆ្នាំ ថ្នាក់បរិញ្ញាបត្រ</a:t>
            </a:r>
          </a:p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ឯកទេសៈ វិទ្យាសាស្ត្រកុំព្យូទ័រ</a:t>
            </a:r>
          </a:p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ជំនាន់ទី ១៦</a:t>
            </a:r>
          </a:p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ព.ស. ២៥៦៨</a:t>
            </a:r>
          </a:p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គ.ស. ២០២៥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DEE144F5-E821-40C0-B708-26F2951B17A0}"/>
              </a:ext>
            </a:extLst>
          </p:cNvPr>
          <p:cNvSpPr txBox="1"/>
          <p:nvPr/>
        </p:nvSpPr>
        <p:spPr>
          <a:xfrm>
            <a:off x="7467600" y="3084156"/>
            <a:ext cx="3124200" cy="761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m-KH" sz="36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ប្រធានបទ៖</a:t>
            </a:r>
            <a:endParaRPr lang="en-US" sz="36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F4F73BE-D912-43E1-858A-89925682CA3E}"/>
              </a:ext>
            </a:extLst>
          </p:cNvPr>
          <p:cNvSpPr txBox="1"/>
          <p:nvPr/>
        </p:nvSpPr>
        <p:spPr>
          <a:xfrm>
            <a:off x="2514600" y="3798248"/>
            <a:ext cx="13786168" cy="1388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ប្រព័ន្ធគ្រប់គ្រងវត្តមានសាស្រ្តាចារ្យ</a:t>
            </a: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តាមរយៈការ </a:t>
            </a: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Scan</a:t>
            </a: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QR Code</a:t>
            </a:r>
          </a:p>
          <a:p>
            <a:pPr algn="ctr">
              <a:lnSpc>
                <a:spcPct val="150000"/>
              </a:lnSpc>
            </a:pP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Teacher Attendance</a:t>
            </a: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 By Scan QR Code</a:t>
            </a:r>
          </a:p>
        </p:txBody>
      </p:sp>
    </p:spTree>
    <p:extLst>
      <p:ext uri="{BB962C8B-B14F-4D97-AF65-F5344CB8AC3E}">
        <p14:creationId xmlns:p14="http://schemas.microsoft.com/office/powerpoint/2010/main" val="150545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94003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25548-8EB1-B2D6-375E-189E8FE3D26D}"/>
              </a:ext>
            </a:extLst>
          </p:cNvPr>
          <p:cNvSpPr txBox="1"/>
          <p:nvPr/>
        </p:nvSpPr>
        <p:spPr>
          <a:xfrm>
            <a:off x="1289672" y="1849952"/>
            <a:ext cx="7969946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១.១</a:t>
            </a:r>
            <a:r>
              <a:rPr lang="en-US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អ្វីជា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 Muol Light" panose="02000500000000020004" pitchFamily="2" charset="0"/>
              </a:rPr>
              <a:t>Hypertext Markup Language (HTML)</a:t>
            </a:r>
            <a:endParaRPr lang="en-US" sz="28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EAE9D-9651-4CAA-8022-1AB945E76FB1}"/>
              </a:ext>
            </a:extLst>
          </p:cNvPr>
          <p:cNvSpPr txBox="1"/>
          <p:nvPr/>
        </p:nvSpPr>
        <p:spPr>
          <a:xfrm>
            <a:off x="1202356" y="2626834"/>
            <a:ext cx="9404738" cy="2862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HTML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គឺជាភាសាកូដមួយដែលគេពេញនិយមប្រើប្រាស់ក្នុងការសរសេរ គេហទំព័រនានា។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HTML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ធ្វើការបម្លែងជា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Text Document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នានាឱ្យផ្ដល់នូវ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Display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ដូចជា រូបភាព អត្ថបទ គំនូជីវចល... ដែលវាអាចបង្ហាញរចនាបថដ៏ស្រស់ស្អាតនៅលើ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Web Brower 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endParaRPr lang="en-US" sz="40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0651E-56B6-77B2-E0E0-5FAC5FEFB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507" y="1873026"/>
            <a:ext cx="1983124" cy="28001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E6357C-BBB5-41FF-8022-8C3F090E5FD6}"/>
              </a:ext>
            </a:extLst>
          </p:cNvPr>
          <p:cNvSpPr txBox="1"/>
          <p:nvPr/>
        </p:nvSpPr>
        <p:spPr>
          <a:xfrm>
            <a:off x="7542432" y="5123206"/>
            <a:ext cx="8229063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១.២ អ្វីជា </a:t>
            </a:r>
            <a:r>
              <a:rPr lang="en-US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 Muol Light" panose="02000500000000020004" pitchFamily="2" charset="0"/>
              </a:rPr>
              <a:t>Cascading Style Sheet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 Muol Light" panose="02000500000000020004" pitchFamily="2" charset="0"/>
              </a:rPr>
              <a:t> (CSS)</a:t>
            </a:r>
            <a:endParaRPr lang="en-US" sz="28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14BFE2-3833-4BC6-9711-8807A6CA1C18}"/>
              </a:ext>
            </a:extLst>
          </p:cNvPr>
          <p:cNvSpPr txBox="1"/>
          <p:nvPr/>
        </p:nvSpPr>
        <p:spPr>
          <a:xfrm>
            <a:off x="6361197" y="6221824"/>
            <a:ext cx="10591532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CSS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ជា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Style Sheets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ដែលអនុញ្ញាតអោយអ្នកអាចធ្វើការផ្លាស់ប្ដូរទិដ្ឋភាពរបស់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elements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នៅលើ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page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ដូចជា៖ ទំហំ,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style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,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ពណ៌របស់អត្ថបទ,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background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color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,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ពណ៌របស់ស៊ុម,និងធ្វើអោយ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website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មាន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Responsive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ទៅតាមទំហំអេក្រង់ទូរសព្ទនិងកុំព្យូទ័រ។</a:t>
            </a:r>
            <a:endParaRPr 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B9A37-7C0E-1190-60B7-C17A27CC30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3602" y="6578634"/>
            <a:ext cx="1983124" cy="2796204"/>
          </a:xfrm>
          <a:prstGeom prst="rect">
            <a:avLst/>
          </a:prstGeom>
        </p:spPr>
      </p:pic>
      <p:pic>
        <p:nvPicPr>
          <p:cNvPr id="15" name="Graphic 14" descr="Chevron arrows">
            <a:extLst>
              <a:ext uri="{FF2B5EF4-FFF2-40B4-BE49-F238E27FC236}">
                <a16:creationId xmlns:a16="http://schemas.microsoft.com/office/drawing/2014/main" id="{57204125-3E8C-A7A5-D2C7-66CDDC83E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1826" y="2242236"/>
            <a:ext cx="1983124" cy="1983124"/>
          </a:xfrm>
          <a:prstGeom prst="rect">
            <a:avLst/>
          </a:prstGeom>
        </p:spPr>
      </p:pic>
      <p:pic>
        <p:nvPicPr>
          <p:cNvPr id="20" name="Graphic 19" descr="Chevron arrows">
            <a:extLst>
              <a:ext uri="{FF2B5EF4-FFF2-40B4-BE49-F238E27FC236}">
                <a16:creationId xmlns:a16="http://schemas.microsoft.com/office/drawing/2014/main" id="{6B2491CE-D520-4939-6557-F3C551157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7338" y="7172310"/>
            <a:ext cx="1983124" cy="1983124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F76C9D1-761B-4ADF-8C84-61C875298235}"/>
              </a:ext>
            </a:extLst>
          </p:cNvPr>
          <p:cNvSpPr/>
          <p:nvPr/>
        </p:nvSpPr>
        <p:spPr>
          <a:xfrm>
            <a:off x="1618323" y="267763"/>
            <a:ext cx="9125877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93D917-12EB-4E6C-B641-29208AC32BC3}"/>
              </a:ext>
            </a:extLst>
          </p:cNvPr>
          <p:cNvSpPr txBox="1"/>
          <p:nvPr/>
        </p:nvSpPr>
        <p:spPr>
          <a:xfrm>
            <a:off x="1873800" y="392631"/>
            <a:ext cx="840186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១.ទ្រឹស្ដីពាក់ព័ន្ធនិងប្រព័ន្ធ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2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94003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80626E-93EA-4803-9F70-F30FB55C8C98}"/>
              </a:ext>
            </a:extLst>
          </p:cNvPr>
          <p:cNvSpPr txBox="1"/>
          <p:nvPr/>
        </p:nvSpPr>
        <p:spPr>
          <a:xfrm>
            <a:off x="3958111" y="1881286"/>
            <a:ext cx="3007442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Khmer OS Muol Light" panose="02000500000000020004" pitchFamily="2" charset="0"/>
              </a:rPr>
              <a:t>១.៣ អ្វីជា </a:t>
            </a:r>
            <a:r>
              <a:rPr lang="en-US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8AB4A-1495-4063-8934-066FD03904FF}"/>
              </a:ext>
            </a:extLst>
          </p:cNvPr>
          <p:cNvSpPr txBox="1"/>
          <p:nvPr/>
        </p:nvSpPr>
        <p:spPr>
          <a:xfrm>
            <a:off x="3749782" y="3049044"/>
            <a:ext cx="10560069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PHP (Hypertext Preprocessor)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គឺជា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Open Source, Server side Scripting Language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ដែលផ្ដល់នៅ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Web Request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ហើយ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PHP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បង្កើតនូវវេបសាយដែលមានលក្ខណៈ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Dynamic Web page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។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67552-D084-81CB-024B-43BC27AAD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5894348"/>
            <a:ext cx="3741748" cy="1983125"/>
          </a:xfrm>
          <a:prstGeom prst="rect">
            <a:avLst/>
          </a:prstGeom>
        </p:spPr>
      </p:pic>
      <p:pic>
        <p:nvPicPr>
          <p:cNvPr id="19" name="Graphic 18" descr="Chevron arrows">
            <a:extLst>
              <a:ext uri="{FF2B5EF4-FFF2-40B4-BE49-F238E27FC236}">
                <a16:creationId xmlns:a16="http://schemas.microsoft.com/office/drawing/2014/main" id="{D684D23C-408E-5703-715E-446E613F0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8982" y="5967703"/>
            <a:ext cx="1983124" cy="1983124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F76C9D1-761B-4ADF-8C84-61C875298235}"/>
              </a:ext>
            </a:extLst>
          </p:cNvPr>
          <p:cNvSpPr/>
          <p:nvPr/>
        </p:nvSpPr>
        <p:spPr>
          <a:xfrm>
            <a:off x="3702634" y="172181"/>
            <a:ext cx="9125877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93D917-12EB-4E6C-B641-29208AC32BC3}"/>
              </a:ext>
            </a:extLst>
          </p:cNvPr>
          <p:cNvSpPr txBox="1"/>
          <p:nvPr/>
        </p:nvSpPr>
        <p:spPr>
          <a:xfrm>
            <a:off x="3958111" y="297049"/>
            <a:ext cx="840186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១.ទ្រឹស្ដីពាក់ព័ន្ធនិងប្រព័ន្ធ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0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BA884-A694-45B5-BEC9-85A4F0CBBE9E}"/>
              </a:ext>
            </a:extLst>
          </p:cNvPr>
          <p:cNvSpPr txBox="1"/>
          <p:nvPr/>
        </p:nvSpPr>
        <p:spPr>
          <a:xfrm>
            <a:off x="2645594" y="2089125"/>
            <a:ext cx="5223066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១.៤ អ្វីជា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12B76-7623-4E7D-A9ED-DFEDD2244F89}"/>
              </a:ext>
            </a:extLst>
          </p:cNvPr>
          <p:cNvSpPr txBox="1"/>
          <p:nvPr/>
        </p:nvSpPr>
        <p:spPr>
          <a:xfrm>
            <a:off x="2193933" y="2513770"/>
            <a:ext cx="12766172" cy="70583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Java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Script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គឺជាភាសាដែលផ្តល់អោយអ្នករចនាវេបសាយ នូវរបៀបក្នុងការគ្រប់គ្រងដំណើរការ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Web Pages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ប្រកបដោយលក្ខណៈ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Dynamic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នៅលើគេហទំព័រ។ ហើយ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Java Script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មានទំរងទូទៅជា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Script Environment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ដែលដំណើការនៅលើ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Web Browser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ដែលវាអាចធ្វើកិច្ចការមួយចំនួនដូចខាងក្រោម៖ </a:t>
            </a:r>
            <a:endParaRPr lang="km-K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រៀបចំ ឬធ្វើបំលាស់ទីតាំងអោយអត្ថបទ</a:t>
            </a: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ធ្វើសកម្មភាព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event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ដូចជា អ្នកប្រើប្រាស់ចុចប៊ូតុងជាដើម</a:t>
            </a: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ចាប់យកនូវ ទំហំកុំព្យូទ័ររបស់អ្នកប្រើប្រាស់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,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browser version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ឬ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screen resolution</a:t>
            </a:r>
            <a:endParaRPr lang="km-K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  <a:ea typeface="Calibri" panose="020F0502020204030204" pitchFamily="34" charset="0"/>
              <a:cs typeface="Khmer OS" panose="02000500000000000000" pitchFamily="2" charset="0"/>
            </a:endParaRP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ធ្វើសកម្មភាពដោយផ្អែកទៅលើលក្ខខ័ណ្ឌ ដូចជា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alerting users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បើពួកគេបញ្ចូលព័ត៌មានខុសនៅក្នុង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ជាដើម ។ល។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2C311-954D-E45B-5C39-A215733BF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0" y="2728850"/>
            <a:ext cx="8493735" cy="6260846"/>
          </a:xfrm>
          <a:prstGeom prst="rect">
            <a:avLst/>
          </a:prstGeom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621FD6E-4EA8-4B94-A2A6-3AD09DFA96FB}"/>
              </a:ext>
            </a:extLst>
          </p:cNvPr>
          <p:cNvSpPr/>
          <p:nvPr/>
        </p:nvSpPr>
        <p:spPr>
          <a:xfrm>
            <a:off x="2488188" y="450568"/>
            <a:ext cx="9125877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B04892-1E65-40FD-9230-72330319F94A}"/>
              </a:ext>
            </a:extLst>
          </p:cNvPr>
          <p:cNvSpPr txBox="1"/>
          <p:nvPr/>
        </p:nvSpPr>
        <p:spPr>
          <a:xfrm>
            <a:off x="2441682" y="529020"/>
            <a:ext cx="840186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១.ទ្រឹស្ដីពាក់ព័ន្ធនិងប្រព័ន្ធ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2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BA884-A694-45B5-BEC9-85A4F0CBBE9E}"/>
              </a:ext>
            </a:extLst>
          </p:cNvPr>
          <p:cNvSpPr txBox="1"/>
          <p:nvPr/>
        </p:nvSpPr>
        <p:spPr>
          <a:xfrm>
            <a:off x="5307895" y="1907838"/>
            <a:ext cx="8209598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២.១</a:t>
            </a: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Khmer OS" panose="02000500000000000000" pitchFamily="2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Database Management System (DBMS)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12B76-7623-4E7D-A9ED-DFEDD2244F89}"/>
              </a:ext>
            </a:extLst>
          </p:cNvPr>
          <p:cNvSpPr txBox="1"/>
          <p:nvPr/>
        </p:nvSpPr>
        <p:spPr>
          <a:xfrm>
            <a:off x="4999153" y="2557619"/>
            <a:ext cx="10820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DBMS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 អនុញ្ញាតឱ្យដំណើរការរបស់អ្នកប្រើប្រាស់ក្នុងស្ថាប័នទាំងមូល រក្សាទុកទិន្នន័យ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Centralize Data Application Program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និង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Physical Data File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ព្រមទាំងអនុញ្ញាតឱ្យអ្នកប្រើប្រាស់ទាំងអស់អាចធ្វើការ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Modifying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ទិន្នន័យថែមទៀតដូចជា បន្ថែមព័ត៌មាន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(Add)</a:t>
            </a:r>
            <a:r>
              <a:rPr lang="km-KH" sz="2400" dirty="0">
                <a:latin typeface="Doppio One" panose="020106030300000208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លុប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(Delete),</a:t>
            </a:r>
            <a:r>
              <a:rPr lang="km-KH" sz="2400" dirty="0">
                <a:latin typeface="Doppio One" panose="020106030300000208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កែប្រែ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(Edit</a:t>
            </a:r>
            <a:r>
              <a:rPr lang="en-US" sz="2400" dirty="0">
                <a:latin typeface="Doppio One" panose="02010603030000020804" pitchFamily="2" charset="0"/>
                <a:cs typeface="Khmer OS" panose="02000500000000020004" pitchFamily="2" charset="0"/>
              </a:rPr>
              <a:t>)</a:t>
            </a:r>
            <a:r>
              <a:rPr lang="km-KH" sz="2400" dirty="0">
                <a:latin typeface="Doppio One" panose="020106030300000208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និងស្វែង</a:t>
            </a:r>
            <a:r>
              <a:rPr lang="km-KH" sz="2400" dirty="0">
                <a:latin typeface="Doppio One" panose="02010603030000020804" pitchFamily="2" charset="0"/>
                <a:cs typeface="Khmer OS" panose="02000500000000020004" pitchFamily="2" charset="0"/>
              </a:rPr>
              <a:t>រក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(Search</a:t>
            </a:r>
            <a:r>
              <a:rPr lang="en-US" sz="2400" dirty="0">
                <a:latin typeface="Doppio One" panose="02010603030000020804" pitchFamily="2" charset="0"/>
                <a:cs typeface="Khmer OS" panose="02000500000000020004" pitchFamily="2" charset="0"/>
              </a:rPr>
              <a:t>)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...។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Database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ជាប្រភេទ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Server Software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ជាកន្លែងសម្រាប់ផ្ទុកទិន្នន័យ ដែលមានលក្ខណៈជា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Backend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។ វាមានប្រតិបត្ដិការ ទទួលសំណើរពី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Client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តាមរយៈបណ្ដាញ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Network</a:t>
            </a:r>
            <a:r>
              <a:rPr lang="en-US" sz="2400" dirty="0">
                <a:latin typeface="Doppio One" panose="020106030300000208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ដែលអាចផ្ដល់នូវលទ្ធិភាពទៅលើ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Computer Client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ដែលធ្វើការ </a:t>
            </a:r>
            <a:r>
              <a:rPr lang="en-US" sz="2400" dirty="0">
                <a:latin typeface="Doppio One" panose="02010603030000020804" pitchFamily="2" charset="0"/>
                <a:cs typeface="Times New Roman" panose="02020603050405020304" pitchFamily="18" charset="0"/>
              </a:rPr>
              <a:t>Reques</a:t>
            </a:r>
            <a:r>
              <a:rPr lang="en-US" sz="2400" dirty="0">
                <a:latin typeface="Doppio One" panose="02010603030000020804" pitchFamily="2" charset="0"/>
                <a:cs typeface="Khmer OS" panose="02000500000000020004" pitchFamily="2" charset="0"/>
              </a:rPr>
              <a:t>t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56B5C-8F16-713A-703F-8688A159F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7" y="2571372"/>
            <a:ext cx="4708424" cy="4110675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0178D90-C68F-4F11-A08A-0E4A977AC753}"/>
              </a:ext>
            </a:extLst>
          </p:cNvPr>
          <p:cNvSpPr/>
          <p:nvPr/>
        </p:nvSpPr>
        <p:spPr>
          <a:xfrm>
            <a:off x="5626728" y="254061"/>
            <a:ext cx="9125877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6C6FBE-F301-43DE-86B5-E50A86363602}"/>
              </a:ext>
            </a:extLst>
          </p:cNvPr>
          <p:cNvSpPr txBox="1"/>
          <p:nvPr/>
        </p:nvSpPr>
        <p:spPr>
          <a:xfrm>
            <a:off x="5871800" y="362539"/>
            <a:ext cx="840186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២.ទ្រឹស្ដីពាក់ព័ន្ធនៃការបង្កើត </a:t>
            </a:r>
            <a:r>
              <a:rPr 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92690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BA884-A694-45B5-BEC9-85A4F0CBBE9E}"/>
              </a:ext>
            </a:extLst>
          </p:cNvPr>
          <p:cNvSpPr txBox="1"/>
          <p:nvPr/>
        </p:nvSpPr>
        <p:spPr>
          <a:xfrm>
            <a:off x="4047853" y="2102934"/>
            <a:ext cx="10572164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២.២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Relational Database Management System (RDBMS)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12B76-7623-4E7D-A9ED-DFEDD2244F89}"/>
              </a:ext>
            </a:extLst>
          </p:cNvPr>
          <p:cNvSpPr txBox="1"/>
          <p:nvPr/>
        </p:nvSpPr>
        <p:spPr>
          <a:xfrm>
            <a:off x="3661391" y="3252400"/>
            <a:ext cx="11994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Relational Database Management System (RDBMS)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គឺជាកម្មវិធីមួយដែលធ្វើការអនុញ្ញាតអោយ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User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ធ្វើការ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Create, Update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ហើយនឹងអាចធ្វើការគ្រប់គ្រង់នូវ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Relational Database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RDBMS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មានតួនាទីយ៉ាងសំខាន់សម្រាប់ជា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Structure Query Language (SQL)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សម្រាប់ដំលើការភ្ជាប់ទៅ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Khmer OS" panose="02000500000000020004" pitchFamily="2" charset="0"/>
              </a:rPr>
              <a:t>កាន់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Database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ដោយពឹងផ្អែកលើការអភិវឌ្ឍន៍នៃ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Relational Model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Khmer OS" panose="02000500000000020004" pitchFamily="2" charset="0"/>
              </a:rPr>
              <a:t>។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A6E7969-6D0E-4FE8-97A3-58986A3AF516}"/>
              </a:ext>
            </a:extLst>
          </p:cNvPr>
          <p:cNvSpPr/>
          <p:nvPr/>
        </p:nvSpPr>
        <p:spPr>
          <a:xfrm>
            <a:off x="4250728" y="131351"/>
            <a:ext cx="9125877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E6EAC5-8B96-40C5-BF52-A480DBC9627A}"/>
              </a:ext>
            </a:extLst>
          </p:cNvPr>
          <p:cNvSpPr txBox="1"/>
          <p:nvPr/>
        </p:nvSpPr>
        <p:spPr>
          <a:xfrm>
            <a:off x="4495800" y="239829"/>
            <a:ext cx="840186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២.ទ្រឹស្ដីពាក់ព័ន្ធនៃការបង្កើត </a:t>
            </a:r>
            <a:r>
              <a:rPr 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0058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5BFE8-0581-4E07-9F12-894A6BFB0EB9}"/>
              </a:ext>
            </a:extLst>
          </p:cNvPr>
          <p:cNvSpPr txBox="1"/>
          <p:nvPr/>
        </p:nvSpPr>
        <p:spPr>
          <a:xfrm>
            <a:off x="3479718" y="1859756"/>
            <a:ext cx="9477127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ea typeface="Calibri" panose="020F0502020204030204" pitchFamily="34" charset="0"/>
                <a:cs typeface="Khmer OS Muol Light" panose="02000500000000020004" pitchFamily="2" charset="0"/>
              </a:rPr>
              <a:t>២.៣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Development Life Cycle (SDLC)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44246-41BD-42FA-9F13-A2A9D0B3CEAC}"/>
              </a:ext>
            </a:extLst>
          </p:cNvPr>
          <p:cNvSpPr txBox="1"/>
          <p:nvPr/>
        </p:nvSpPr>
        <p:spPr>
          <a:xfrm>
            <a:off x="3479718" y="2534422"/>
            <a:ext cx="13132712" cy="688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System Development Life Cycle (SDLC) </a:t>
            </a: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Khmer OS" panose="02000500000000000000" pitchFamily="2" charset="0"/>
              </a:rPr>
              <a:t>ចែកចេញមានច្រើនប្រភេទណាស់ ដែលមានដូចជាំ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waterfall, Rapid Application Development (RAD), Joint Application Development (JAD) and The Spiral Model</a:t>
            </a: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Khmer OS" panose="02000500000000000000" pitchFamily="2" charset="0"/>
              </a:rPr>
              <a:t>។ </a:t>
            </a:r>
            <a:r>
              <a:rPr lang="ca-E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cs typeface="Khmer OS" panose="02000500000000000000" pitchFamily="2" charset="0"/>
              </a:rPr>
              <a:t>តែសំរាប់ការសិក្សាស្រាវជ្រាវបានជ្រើសរើសយកវិធីសាស្រ្តមួយដូចមានក្នុងរូបខាងក្រោមៈ</a:t>
            </a:r>
          </a:p>
          <a:p>
            <a:pPr lvl="1">
              <a:lnSpc>
                <a:spcPct val="200000"/>
              </a:lnSpc>
            </a:pP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ក. ការកំណត់បញ្ហា ឱកាស និងគោលបំណង </a:t>
            </a: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(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Identifying Problems, Opportunities, And Objective)</a:t>
            </a:r>
          </a:p>
          <a:p>
            <a:pPr lvl="1">
              <a:lnSpc>
                <a:spcPct val="200000"/>
              </a:lnSpc>
            </a:pP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ខ. ការប្រមូលតម្រូវការព័ត៌មាន </a:t>
            </a: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(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Determining Information Requirements)</a:t>
            </a:r>
          </a:p>
          <a:p>
            <a:pPr lvl="1">
              <a:lnSpc>
                <a:spcPct val="200000"/>
              </a:lnSpc>
            </a:pP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គ. តម្រូវការការវិភាគប្រព័ន្ធ </a:t>
            </a: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(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Analysis System Needs)</a:t>
            </a:r>
          </a:p>
          <a:p>
            <a:pPr lvl="1">
              <a:lnSpc>
                <a:spcPct val="200000"/>
              </a:lnSpc>
            </a:pP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ឃ. ការបញ្ជាក់ទៅការគ្រោងប្រព័ន្ធ </a:t>
            </a: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(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Designing The Recommended System)</a:t>
            </a:r>
          </a:p>
          <a:p>
            <a:pPr lvl="1">
              <a:lnSpc>
                <a:spcPct val="200000"/>
              </a:lnSpc>
            </a:pP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ង. ការអនុវត្តគម្រោងនិងសរសេរកម្មវិធី </a:t>
            </a: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(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Developing And Documenting Software)</a:t>
            </a:r>
          </a:p>
          <a:p>
            <a:pPr lvl="1">
              <a:lnSpc>
                <a:spcPct val="200000"/>
              </a:lnSpc>
            </a:pP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ច. ការសាកល្បងនិងការកែតម្រូវប្រព័ន្ធ </a:t>
            </a: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(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Testing And Maintaining the System)</a:t>
            </a:r>
          </a:p>
          <a:p>
            <a:pPr lvl="1">
              <a:lnSpc>
                <a:spcPct val="200000"/>
              </a:lnSpc>
            </a:pP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ឆ. ការប្រើប្រាស់និងវាយតម្លៃទៅលើប្រព័ន្ធ </a:t>
            </a:r>
            <a:r>
              <a:rPr lang="km-KH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(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Implementing and Evaluating the System)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A6E7969-6D0E-4FE8-97A3-58986A3AF516}"/>
              </a:ext>
            </a:extLst>
          </p:cNvPr>
          <p:cNvSpPr/>
          <p:nvPr/>
        </p:nvSpPr>
        <p:spPr>
          <a:xfrm>
            <a:off x="4250728" y="131351"/>
            <a:ext cx="9125877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E6EAC5-8B96-40C5-BF52-A480DBC9627A}"/>
              </a:ext>
            </a:extLst>
          </p:cNvPr>
          <p:cNvSpPr txBox="1"/>
          <p:nvPr/>
        </p:nvSpPr>
        <p:spPr>
          <a:xfrm>
            <a:off x="4495800" y="239829"/>
            <a:ext cx="840186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២.ទ្រឹស្ដីពាក់ព័ន្ធនៃការបង្កើត </a:t>
            </a:r>
            <a:r>
              <a:rPr 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01084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028CE76-E0BB-6A1C-9DB9-731A35E231DE}"/>
              </a:ext>
            </a:extLst>
          </p:cNvPr>
          <p:cNvSpPr txBox="1"/>
          <p:nvPr/>
        </p:nvSpPr>
        <p:spPr>
          <a:xfrm>
            <a:off x="761998" y="7196190"/>
            <a:ext cx="5257800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លោក រាម ព្រលឹង</a:t>
            </a:r>
          </a:p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សមាជិក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DD6A6D-6100-D3B5-AAAA-4A2E5465A88E}"/>
              </a:ext>
            </a:extLst>
          </p:cNvPr>
          <p:cNvSpPr txBox="1"/>
          <p:nvPr/>
        </p:nvSpPr>
        <p:spPr>
          <a:xfrm>
            <a:off x="7633041" y="3254213"/>
            <a:ext cx="10668000" cy="381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 វិធីសាស្រ្ដនៃការស្រាវជ្រាវ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២.វិធីសាស្រ្ដនៃការប្រមូលទិន្នន័យ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៣. គម្រោងពេលវេលានៃការស្រាវជ្រាវ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endParaRPr lang="km-KH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6858000" y="1939400"/>
            <a:ext cx="69342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III. </a:t>
            </a: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វិធីសាស្រ្ដនៃការស្រាវជ្រាវ</a:t>
            </a:r>
            <a:endParaRPr lang="en-US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61A25-6FA8-C8C2-60E2-4D76AD5BBE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20" y="3477737"/>
            <a:ext cx="2743955" cy="34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2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4D2FFB-B413-C398-4341-A25E5595C2B9}"/>
              </a:ext>
            </a:extLst>
          </p:cNvPr>
          <p:cNvSpPr/>
          <p:nvPr/>
        </p:nvSpPr>
        <p:spPr>
          <a:xfrm>
            <a:off x="154585" y="613321"/>
            <a:ext cx="9554617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366147" y="686021"/>
            <a:ext cx="779226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១.វិធីសាស្រ្ដនៃការស្រាវជ្រាវ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25548-8EB1-B2D6-375E-189E8FE3D26D}"/>
              </a:ext>
            </a:extLst>
          </p:cNvPr>
          <p:cNvSpPr txBox="1"/>
          <p:nvPr/>
        </p:nvSpPr>
        <p:spPr>
          <a:xfrm>
            <a:off x="850628" y="2355809"/>
            <a:ext cx="9554617" cy="6555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ដើម្បីទទួលបានជោគជ័យ ទៅលើការបង្កើតប្រព័ន្ធថ្មីមួយសម្រាប់គ្រប់គ្រងវត្តមាន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លោកគ្រូ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អ្នកគ្រូ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ជាមួយ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QR Code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ឱ្យកាន់តែមានប្រសិទ្ធភាពខ្ពស់ គឺតម្រូវឱ្យមានការវិភាគឱ្យបានច្បាស់លាស់ទៅលើគម្រោង និង ទិសដៅដើម្បីដាក់ចេញជាផែនការក្នុងការអនុវត្តន៍ការងារឱ្យសម្រេចបានទៅដល់គោលដៅ។ ដូច្នេះ ក្រុមយើងខ្ញុំបានសម្រេចចិត្តជ្រើសរើសនៅវិធីសាស្ត្រ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SDLC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មកធ្វើការសិក្សាស្រាវជ្រាវដើម្បីដោះស្រាយនូវបញ្ហា ដែលនឹងត្រូវជួបប្រទះ នៅក្នុងការបង្កើតប្រព័ន្ធ។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>
              <a:lnSpc>
                <a:spcPct val="200000"/>
              </a:lnSpc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endParaRPr lang="en-US" sz="24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A8107-1891-36D9-01CF-A0A2BB790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972" y="1087419"/>
            <a:ext cx="7569119" cy="72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6D581D-5984-49FB-74B5-69774C44332C}"/>
              </a:ext>
            </a:extLst>
          </p:cNvPr>
          <p:cNvSpPr/>
          <p:nvPr/>
        </p:nvSpPr>
        <p:spPr>
          <a:xfrm>
            <a:off x="4114800" y="419100"/>
            <a:ext cx="10515600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5695537" y="541708"/>
            <a:ext cx="779226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២.វិធីសាស្រ្ដនៃការប្រមូលទិន្នន័យ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25548-8EB1-B2D6-375E-189E8FE3D26D}"/>
              </a:ext>
            </a:extLst>
          </p:cNvPr>
          <p:cNvSpPr txBox="1"/>
          <p:nvPr/>
        </p:nvSpPr>
        <p:spPr>
          <a:xfrm>
            <a:off x="7724408" y="1904824"/>
            <a:ext cx="9181686" cy="4362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ការប្រមូលទិន្នន័យ គឺធ្វើឡើងដោយការសម្ភាសន៍ដោយផ្ទាល់ជាមួយជំនួយការការិយាល័យសិក្សា ហើយរាល់ទិន្នន័យដែលប្រមូលបានគឺជាព័ត៌មាននៃការគ្រប់គ្រងសៀវភៅវត្ដមានលោកគ្រូ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អ្នកគ្រូ</a:t>
            </a:r>
          </a:p>
          <a:p>
            <a:pPr algn="just">
              <a:lnSpc>
                <a:spcPct val="150000"/>
              </a:lnSpc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ដោយការកត់ត្រាដោយដៃនិងប្រើកម្មវិធី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Microsoft Excel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ដើម្បីបញ្ជូលវត្ដមានរបស់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លោកគ្រូ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អ្នកគ្រូ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និងការងារផ្សេងៗទៀត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។ ទិន្នន័យដែលប្រមូលបានមាន ២ប្រភេទ គឺ ទិន្នន័យចម្បង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(Primary Data)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និងទិន្នន័យបន្ទាប់បន្សំ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(Secondary Data)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។</a:t>
            </a:r>
          </a:p>
          <a:p>
            <a:pPr>
              <a:lnSpc>
                <a:spcPct val="200000"/>
              </a:lnSpc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B4116-B5EB-4017-9FEC-A4BCDD62A247}"/>
              </a:ext>
            </a:extLst>
          </p:cNvPr>
          <p:cNvSpPr txBox="1"/>
          <p:nvPr/>
        </p:nvSpPr>
        <p:spPr>
          <a:xfrm>
            <a:off x="871237" y="6366980"/>
            <a:ext cx="11790953" cy="327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ទិន្នន័យចម្បង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គឺជាទិន្នន័យដំបូងដែលយើងបានចុះទៅប្រមូលយកមកដោយមិនបានចម្លងយកវាចេញពីសៀវភៅឬពីការស្រាវជ្រាវមុនៗនោះទេ។ ទិន្នន័យទាំងនោះមានដូចជា៖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ទិន្នន័យមកពីការសម្ភាសន៍ដោយផ្ទាល់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ទិន្នន័យដែលបានមកពីការមើលឯកសារមួយចំនួនរបស់ការិយាល័យសិក្សា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ឯកសារមួយចំនួនដែលសាស្រ្តាចារ្យដឹកនាំបានផ្ដល់ឱ្យ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ឯកសារសាវតារបស់សាកលវិទ្យាល័យ</a:t>
            </a:r>
            <a:endParaRPr lang="km-K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Khmer OS" panose="02000500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875A7-5A45-4DBE-A48B-3F4AB3C82E36}"/>
              </a:ext>
            </a:extLst>
          </p:cNvPr>
          <p:cNvSpPr txBox="1"/>
          <p:nvPr/>
        </p:nvSpPr>
        <p:spPr>
          <a:xfrm>
            <a:off x="227116" y="5465033"/>
            <a:ext cx="741045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</a:t>
            </a: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 ទិន្នន័យចម្បង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(Primary Data)</a:t>
            </a: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150AD-F81F-BCE0-2BBE-56D9EDB10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0" y="2433378"/>
            <a:ext cx="4154468" cy="2351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CC8CFB-ED72-4534-CD6D-2BCA90F71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04" y="5220045"/>
            <a:ext cx="4443789" cy="50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5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7D57BB9-F5C3-2D15-4011-12766F2B679D}"/>
              </a:ext>
            </a:extLst>
          </p:cNvPr>
          <p:cNvSpPr/>
          <p:nvPr/>
        </p:nvSpPr>
        <p:spPr>
          <a:xfrm>
            <a:off x="4181945" y="872424"/>
            <a:ext cx="10515600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5505382" y="999849"/>
            <a:ext cx="779226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២.វិធីសាស្រ្ដនៃការប្រមូលទិន្នន័យ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B4116-B5EB-4017-9FEC-A4BCDD62A247}"/>
              </a:ext>
            </a:extLst>
          </p:cNvPr>
          <p:cNvSpPr txBox="1"/>
          <p:nvPr/>
        </p:nvSpPr>
        <p:spPr>
          <a:xfrm>
            <a:off x="2781114" y="2638128"/>
            <a:ext cx="7381399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២.២ ទិន្នន័យបន្ទាប់បន្សំ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 Muol Light" panose="02000500000000020004" pitchFamily="2" charset="0"/>
              </a:rPr>
              <a:t>(Secondary Data)</a:t>
            </a:r>
            <a:endParaRPr lang="km-KH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  <a:cs typeface="Khmer OS Muol Light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C6238-905A-4588-B803-CFD456915555}"/>
              </a:ext>
            </a:extLst>
          </p:cNvPr>
          <p:cNvSpPr txBox="1"/>
          <p:nvPr/>
        </p:nvSpPr>
        <p:spPr>
          <a:xfrm>
            <a:off x="3250379" y="3672409"/>
            <a:ext cx="11291232" cy="4470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m-K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ទិន្នន័យបន្ទាប់បន្សំ គឺជាទិន្នន័យទាំងឡាយណាដែលយើងបានចម្លងវាចេញពីសៀវភៅ ឬការស្រាវជ្រាវមុនៗរបស់អ្នកនិពន្ធ អ្នកប្រាជ្ញមួយចំនួន ដែលគេបានបម្លែងជាព័ត៌មានរួចរាល់ហើយ។ ទិន្នន័យបន្ទាប់បន្សំទាំងនោះមានដូចជា៖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ឯកសារពីការស្រាវជ្រាវក្នុងបណ្ដាល័យ</a:t>
            </a: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ឯកសារទទួលបានពីការសាកសួរព័ត៌មានពីរៀមច្បង</a:t>
            </a: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ការស្រាវជ្រាវតាមប្រព័ន្ធ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Website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នានា</a:t>
            </a:r>
          </a:p>
        </p:txBody>
      </p:sp>
    </p:spTree>
    <p:extLst>
      <p:ext uri="{BB962C8B-B14F-4D97-AF65-F5344CB8AC3E}">
        <p14:creationId xmlns:p14="http://schemas.microsoft.com/office/powerpoint/2010/main" val="278172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00033" y="6715512"/>
            <a:ext cx="2916539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លោក</a:t>
            </a:r>
            <a:r>
              <a:rPr lang="en-US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 </a:t>
            </a:r>
            <a:r>
              <a:rPr lang="km-KH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ស៊ុក ប៊ុនថៃ</a:t>
            </a:r>
            <a:endParaRPr lang="en-US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ប្រធាន</a:t>
            </a:r>
            <a:r>
              <a:rPr lang="km-KH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ក្រុម</a:t>
            </a:r>
            <a:endParaRPr lang="en-US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5439A9D3-4184-BB5C-ACA9-C19376E43ABF}"/>
              </a:ext>
            </a:extLst>
          </p:cNvPr>
          <p:cNvSpPr txBox="1"/>
          <p:nvPr/>
        </p:nvSpPr>
        <p:spPr>
          <a:xfrm>
            <a:off x="3347322" y="6653471"/>
            <a:ext cx="2916539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លោក​ រាម ព្រលឹង</a:t>
            </a:r>
            <a:endParaRPr lang="en-US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សមាជិក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1A4D0ED1-FD0C-F53F-33DC-350A66B95309}"/>
              </a:ext>
            </a:extLst>
          </p:cNvPr>
          <p:cNvSpPr txBox="1"/>
          <p:nvPr/>
        </p:nvSpPr>
        <p:spPr>
          <a:xfrm>
            <a:off x="6318600" y="6617228"/>
            <a:ext cx="2916539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លោក ភិន ភួង</a:t>
            </a:r>
            <a:endParaRPr lang="en-US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សមាជិក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6E87EDE5-D371-9A4A-C9DD-E26D2606C0F5}"/>
              </a:ext>
            </a:extLst>
          </p:cNvPr>
          <p:cNvSpPr txBox="1"/>
          <p:nvPr/>
        </p:nvSpPr>
        <p:spPr>
          <a:xfrm>
            <a:off x="9198085" y="6617228"/>
            <a:ext cx="2916539" cy="79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កញ្ញា</a:t>
            </a:r>
            <a:r>
              <a:rPr lang="en-US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 </a:t>
            </a:r>
            <a:r>
              <a:rPr lang="km-KH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នី ធីតា</a:t>
            </a:r>
            <a:endParaRPr lang="en-US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សមាជិក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53108C4C-2609-2263-968E-475F0A5C1BCE}"/>
              </a:ext>
            </a:extLst>
          </p:cNvPr>
          <p:cNvSpPr txBox="1"/>
          <p:nvPr/>
        </p:nvSpPr>
        <p:spPr>
          <a:xfrm>
            <a:off x="14785930" y="6590457"/>
            <a:ext cx="3263309" cy="79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លោក </a:t>
            </a:r>
            <a:r>
              <a:rPr lang="km-KH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ធឿន រតនៈ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សមាជិក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E0E4E382-8FC5-1280-28A8-DA682511383E}"/>
              </a:ext>
            </a:extLst>
          </p:cNvPr>
          <p:cNvSpPr txBox="1"/>
          <p:nvPr/>
        </p:nvSpPr>
        <p:spPr>
          <a:xfrm>
            <a:off x="0" y="1678940"/>
            <a:ext cx="1828799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ក្រុមសិក្សាស្រាវជ្រាវ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9CC9795-7809-67D1-6166-746BA1D50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9" y="3097986"/>
            <a:ext cx="2640540" cy="339191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DD951327-4B91-872A-F211-5965F9974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76" y="3072629"/>
            <a:ext cx="2519121" cy="338955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363360E-A943-A438-E8E7-975C455E2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037" y="3072629"/>
            <a:ext cx="2510348" cy="3389553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846DAFDE-7F5F-5051-9AFD-91ACC288572F}"/>
              </a:ext>
            </a:extLst>
          </p:cNvPr>
          <p:cNvSpPr txBox="1"/>
          <p:nvPr/>
        </p:nvSpPr>
        <p:spPr>
          <a:xfrm>
            <a:off x="12091981" y="6544290"/>
            <a:ext cx="305353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កញ្ញា</a:t>
            </a:r>
            <a:r>
              <a:rPr lang="en-US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 </a:t>
            </a:r>
            <a:r>
              <a:rPr lang="km-KH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ប្រាក់ វីរៈរតនា</a:t>
            </a:r>
            <a:endParaRPr lang="en-US" sz="1200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សមាជិក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B60BE7-5CE7-C014-EBE2-B0D441CF2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15" y="3081232"/>
            <a:ext cx="2743955" cy="3412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25F20-400E-2D46-B7BE-35D8786E59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235" y="3004312"/>
            <a:ext cx="2568485" cy="3458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C064E6-EE27-C674-1FE2-0446AD57EC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47" y="3081908"/>
            <a:ext cx="2771225" cy="3389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5" grpId="0"/>
      <p:bldP spid="36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387383-9B8C-6A3B-5088-441AFF591397}"/>
              </a:ext>
            </a:extLst>
          </p:cNvPr>
          <p:cNvSpPr/>
          <p:nvPr/>
        </p:nvSpPr>
        <p:spPr>
          <a:xfrm>
            <a:off x="4010433" y="380999"/>
            <a:ext cx="10515600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5029200" y="540052"/>
            <a:ext cx="893526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៣.គម្រោងពេលវេលានៃការស្រាវជ្រាវ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B4116-B5EB-4017-9FEC-A4BCDD62A247}"/>
              </a:ext>
            </a:extLst>
          </p:cNvPr>
          <p:cNvSpPr txBox="1"/>
          <p:nvPr/>
        </p:nvSpPr>
        <p:spPr>
          <a:xfrm>
            <a:off x="1371600" y="1835452"/>
            <a:ext cx="14173200" cy="3177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m-K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ការបង្កើតប្រព័ន្ធ និងចងក្រងសារណាបទនេះឡើង មានរយៈពេលចំនួនប្រាំខែ ដោយចាប់ផ្តើមពីសប្តាហ៍ទី១ នៃ ខែតុលា ឆ្នាំ ២០២៤ រហូតដល់សប្តាហ៏ទី៤ នៃ ខែកុម្ភៈ ឆ្នាំ ២០២៥។ ​នៅក្នុងរយៈពេលកំណត់នេះយើងបានបែងចែកការងារជា ៦ផ្នែកធំៗ ក្នុងនោះរួមមាន ការចុះកម្មសិក្សានិងប្រមូលព័ត៌មាន ការវិភាគលើប្រព័ន្ធការងារបច្ចុប្បន្ន ការគ្រោងទៅលើប្រព័ន្ធ ការសរសេរកូដ </a:t>
            </a: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(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Coding) </a:t>
            </a:r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ការត្រួតពិនិត្យ និងការចងក្រងសារណាបទ 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08D53-384F-4206-BE4A-EFE29E2E2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"/>
          <a:stretch/>
        </p:blipFill>
        <p:spPr>
          <a:xfrm>
            <a:off x="4724400" y="270665"/>
            <a:ext cx="7805929" cy="340106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EA4BFE-8634-AC2E-33C1-4196FD2F1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997889"/>
              </p:ext>
            </p:extLst>
          </p:nvPr>
        </p:nvGraphicFramePr>
        <p:xfrm>
          <a:off x="1143000" y="5143501"/>
          <a:ext cx="16268713" cy="530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865">
                  <a:extLst>
                    <a:ext uri="{9D8B030D-6E8A-4147-A177-3AD203B41FA5}">
                      <a16:colId xmlns:a16="http://schemas.microsoft.com/office/drawing/2014/main" val="3979264131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554242191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961318148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4228226092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881162805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149101298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254926018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07234166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3701800348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250019808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3843066713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150332614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775577005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3129264622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281852720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679294087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53450933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3873628002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3690223057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638075169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641180307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686224836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961107430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939815072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4018761245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004630838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006938114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3443599641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469275480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3691342801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988429397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951029946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290010137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1302510569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2628119113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3206208450"/>
                    </a:ext>
                  </a:extLst>
                </a:gridCol>
                <a:gridCol w="406718">
                  <a:extLst>
                    <a:ext uri="{9D8B030D-6E8A-4147-A177-3AD203B41FA5}">
                      <a16:colId xmlns:a16="http://schemas.microsoft.com/office/drawing/2014/main" val="3376572485"/>
                    </a:ext>
                  </a:extLst>
                </a:gridCol>
              </a:tblGrid>
              <a:tr h="616504">
                <a:tc>
                  <a:txBody>
                    <a:bodyPr/>
                    <a:lstStyle/>
                    <a:p>
                      <a:pPr algn="ctr"/>
                      <a:endParaRPr lang="km-KH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ដំណាក់កាល</a:t>
                      </a:r>
                      <a:endParaRPr lang="en-US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36">
                  <a:txBody>
                    <a:bodyPr/>
                    <a:lstStyle/>
                    <a:p>
                      <a:pPr algn="ctr"/>
                      <a:endParaRPr lang="km-KH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២០២៤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-</a:t>
                      </a:r>
                      <a:r>
                        <a:rPr lang="km-KH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២០២៥</a:t>
                      </a:r>
                      <a:endParaRPr lang="en-US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7946" marR="97946" marT="48973" marB="489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7946" marR="97946" marT="48973" marB="489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7946" marR="97946" marT="48973" marB="489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7946" marR="97946" marT="48973" marB="489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7946" marR="97946" marT="48973" marB="489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7946" marR="97946" marT="48973" marB="489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7946" marR="97946" marT="48973" marB="489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7946" marR="97946" marT="48973" marB="489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59196"/>
                  </a:ext>
                </a:extLst>
              </a:tr>
              <a:tr h="577331">
                <a:tc>
                  <a:txBody>
                    <a:bodyPr/>
                    <a:lstStyle/>
                    <a:p>
                      <a:pPr algn="ctr"/>
                      <a:endParaRPr lang="km-KH" sz="18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8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សប្ដាហ៍</a:t>
                      </a:r>
                      <a:endParaRPr lang="en-US" sz="18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4">
                  <a:txBody>
                    <a:bodyPr/>
                    <a:lstStyle/>
                    <a:p>
                      <a:endParaRPr lang="km-KH" sz="16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r>
                        <a:rPr lang="km-KH" sz="1600" dirty="0"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តុលា</a:t>
                      </a:r>
                      <a:endParaRPr lang="en-US" sz="16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endParaRPr lang="km-KH" sz="16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វិច្ឆិកា</a:t>
                      </a:r>
                      <a:endParaRPr lang="en-US" sz="16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endParaRPr lang="km-KH" sz="16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ធ្នូ</a:t>
                      </a:r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endParaRPr lang="km-KH" sz="16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មករា</a:t>
                      </a:r>
                      <a:endParaRPr lang="en-US" sz="16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endParaRPr lang="km-KH" sz="16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កុម្ភៈ</a:t>
                      </a:r>
                      <a:endParaRPr lang="en-US" sz="16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89965" marR="89965" marT="44983" marB="4498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56776"/>
                  </a:ext>
                </a:extLst>
              </a:tr>
              <a:tr h="577331">
                <a:tc>
                  <a:txBody>
                    <a:bodyPr/>
                    <a:lstStyle/>
                    <a:p>
                      <a:pPr algn="ctr"/>
                      <a:endParaRPr lang="km-KH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ស្រង់ទិន្នន័យ</a:t>
                      </a:r>
                      <a:endParaRPr lang="en-US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extLst>
                  <a:ext uri="{0D108BD9-81ED-4DB2-BD59-A6C34878D82A}">
                    <a16:rowId xmlns:a16="http://schemas.microsoft.com/office/drawing/2014/main" val="3579648062"/>
                  </a:ext>
                </a:extLst>
              </a:tr>
              <a:tr h="577331">
                <a:tc>
                  <a:txBody>
                    <a:bodyPr/>
                    <a:lstStyle/>
                    <a:p>
                      <a:pPr algn="ctr"/>
                      <a:endParaRPr lang="km-KH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វិភាគលើប្រព័ន្ធ</a:t>
                      </a:r>
                      <a:endParaRPr lang="en-US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extLst>
                  <a:ext uri="{0D108BD9-81ED-4DB2-BD59-A6C34878D82A}">
                    <a16:rowId xmlns:a16="http://schemas.microsoft.com/office/drawing/2014/main" val="1535596023"/>
                  </a:ext>
                </a:extLst>
              </a:tr>
              <a:tr h="577331">
                <a:tc>
                  <a:txBody>
                    <a:bodyPr/>
                    <a:lstStyle/>
                    <a:p>
                      <a:pPr algn="ctr"/>
                      <a:endParaRPr lang="km-KH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ការធ្វើគម្រោង</a:t>
                      </a:r>
                      <a:endParaRPr lang="en-US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extLst>
                  <a:ext uri="{0D108BD9-81ED-4DB2-BD59-A6C34878D82A}">
                    <a16:rowId xmlns:a16="http://schemas.microsoft.com/office/drawing/2014/main" val="1202982328"/>
                  </a:ext>
                </a:extLst>
              </a:tr>
              <a:tr h="577331">
                <a:tc>
                  <a:txBody>
                    <a:bodyPr/>
                    <a:lstStyle/>
                    <a:p>
                      <a:pPr algn="ctr"/>
                      <a:endParaRPr lang="km-KH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ការសរសេរកូដ</a:t>
                      </a:r>
                      <a:endParaRPr lang="en-US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extLst>
                  <a:ext uri="{0D108BD9-81ED-4DB2-BD59-A6C34878D82A}">
                    <a16:rowId xmlns:a16="http://schemas.microsoft.com/office/drawing/2014/main" val="2517209806"/>
                  </a:ext>
                </a:extLst>
              </a:tr>
              <a:tr h="820170">
                <a:tc>
                  <a:txBody>
                    <a:bodyPr/>
                    <a:lstStyle/>
                    <a:p>
                      <a:pPr algn="ctr"/>
                      <a:endParaRPr lang="km-KH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ការត្រួតពិនិត្យនិងសាកល្បង</a:t>
                      </a:r>
                      <a:endParaRPr lang="en-US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extLst>
                  <a:ext uri="{0D108BD9-81ED-4DB2-BD59-A6C34878D82A}">
                    <a16:rowId xmlns:a16="http://schemas.microsoft.com/office/drawing/2014/main" val="1360023777"/>
                  </a:ext>
                </a:extLst>
              </a:tr>
              <a:tr h="820170">
                <a:tc>
                  <a:txBody>
                    <a:bodyPr/>
                    <a:lstStyle/>
                    <a:p>
                      <a:pPr algn="ctr"/>
                      <a:endParaRPr lang="km-KH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  <a:p>
                      <a:pPr algn="ctr"/>
                      <a:r>
                        <a:rPr lang="km-KH" sz="1600" dirty="0">
                          <a:solidFill>
                            <a:schemeClr val="tx1"/>
                          </a:solidFill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ការចងក្រងសារណាបទ</a:t>
                      </a:r>
                      <a:endParaRPr lang="en-US" sz="1600" dirty="0">
                        <a:solidFill>
                          <a:schemeClr val="tx1"/>
                        </a:solidFill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hmer OS Siemreap" panose="02000500000000020004" pitchFamily="2" charset="0"/>
                        <a:cs typeface="Khmer OS Siemreap" panose="02000500000000020004" pitchFamily="2" charset="0"/>
                      </a:endParaRPr>
                    </a:p>
                  </a:txBody>
                  <a:tcPr marL="103536" marR="103536" marT="51767" marB="51767"/>
                </a:tc>
                <a:extLst>
                  <a:ext uri="{0D108BD9-81ED-4DB2-BD59-A6C34878D82A}">
                    <a16:rowId xmlns:a16="http://schemas.microsoft.com/office/drawing/2014/main" val="3983509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35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028CE76-E0BB-6A1C-9DB9-731A35E231DE}"/>
              </a:ext>
            </a:extLst>
          </p:cNvPr>
          <p:cNvSpPr txBox="1"/>
          <p:nvPr/>
        </p:nvSpPr>
        <p:spPr>
          <a:xfrm>
            <a:off x="708508" y="7378609"/>
            <a:ext cx="5257800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លោក ស៊ុក ប៊ុនថៃ</a:t>
            </a:r>
          </a:p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ប្រធានក្រុម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DD6A6D-6100-D3B5-AAAA-4A2E5465A88E}"/>
              </a:ext>
            </a:extLst>
          </p:cNvPr>
          <p:cNvSpPr txBox="1"/>
          <p:nvPr/>
        </p:nvSpPr>
        <p:spPr>
          <a:xfrm>
            <a:off x="6893561" y="2818731"/>
            <a:ext cx="13106829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១.ប្រៀបធៀបទ្រឹស្ដី និង ការអនុវត្ត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 ការវិភាគ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៣. វិភាគលើទិន្នន័យតាមរយៈ </a:t>
            </a:r>
            <a:r>
              <a:rPr lang="en-US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ERD </a:t>
            </a:r>
            <a:endParaRPr lang="km-KH" sz="28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៤. រៀបចំគម្រោង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៥. អនុវត្ត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endParaRPr lang="km-KH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6347033" y="1717940"/>
            <a:ext cx="69342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IV. </a:t>
            </a: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លទ្ធផលនៃការស្រាវជ្រាវ</a:t>
            </a:r>
            <a:endParaRPr lang="en-US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DD31F-CAF4-95FD-59AD-35470679E5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0" y="3554760"/>
            <a:ext cx="2640540" cy="33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3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DD6A6D-6100-D3B5-AAAA-4A2E5465A88E}"/>
              </a:ext>
            </a:extLst>
          </p:cNvPr>
          <p:cNvSpPr txBox="1"/>
          <p:nvPr/>
        </p:nvSpPr>
        <p:spPr>
          <a:xfrm>
            <a:off x="1854451" y="3181415"/>
            <a:ext cx="9227164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 ប្រព័ន្ធការងារ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 ឯកសារប្រមូលបាន</a:t>
            </a:r>
          </a:p>
          <a:p>
            <a:pPr>
              <a:lnSpc>
                <a:spcPct val="200000"/>
              </a:lnSpc>
              <a:tabLst>
                <a:tab pos="1941513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	ក.ឯកសារសៀវភៅសរសេរដោយដៃ</a:t>
            </a:r>
          </a:p>
          <a:p>
            <a:pPr>
              <a:lnSpc>
                <a:spcPct val="200000"/>
              </a:lnSpc>
              <a:tabLst>
                <a:tab pos="1941513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	ខ.ឯកសាប្រើក្នុង </a:t>
            </a:r>
            <a:r>
              <a:rPr lang="en-US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Excel</a:t>
            </a:r>
            <a:endParaRPr lang="km-KH" sz="28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endParaRPr lang="km-KH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452A061-11A8-4928-98EC-C922F4E486D8}"/>
              </a:ext>
            </a:extLst>
          </p:cNvPr>
          <p:cNvSpPr/>
          <p:nvPr/>
        </p:nvSpPr>
        <p:spPr>
          <a:xfrm>
            <a:off x="1588492" y="1199289"/>
            <a:ext cx="9125877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731A48-CB44-498A-B8A4-337699EB6E8B}"/>
              </a:ext>
            </a:extLst>
          </p:cNvPr>
          <p:cNvSpPr txBox="1"/>
          <p:nvPr/>
        </p:nvSpPr>
        <p:spPr>
          <a:xfrm>
            <a:off x="1802898" y="1323689"/>
            <a:ext cx="840186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១.ប្រៀបធៀបទ្រឹស្ដី និងការអនុវត្ដ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44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5767B9-0768-259A-6E3E-3D47D2CC4C7A}"/>
              </a:ext>
            </a:extLst>
          </p:cNvPr>
          <p:cNvSpPr/>
          <p:nvPr/>
        </p:nvSpPr>
        <p:spPr>
          <a:xfrm rot="16200000">
            <a:off x="596037" y="1094354"/>
            <a:ext cx="8203286" cy="8289981"/>
          </a:xfrm>
          <a:prstGeom prst="roundRect">
            <a:avLst>
              <a:gd name="adj" fmla="val 392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BB7781-6E52-40BF-5BBC-C8F29387169F}"/>
              </a:ext>
            </a:extLst>
          </p:cNvPr>
          <p:cNvSpPr/>
          <p:nvPr/>
        </p:nvSpPr>
        <p:spPr>
          <a:xfrm>
            <a:off x="9002488" y="1152677"/>
            <a:ext cx="8677702" cy="8131080"/>
          </a:xfrm>
          <a:prstGeom prst="roundRect">
            <a:avLst>
              <a:gd name="adj" fmla="val 392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1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9" name="TextBox 8">
            <a:extLst>
              <a:ext uri="{FF2B5EF4-FFF2-40B4-BE49-F238E27FC236}">
                <a16:creationId xmlns:a16="http://schemas.microsoft.com/office/drawing/2014/main" id="{03BAF517-7BE7-81FC-5BFB-0000283A2857}"/>
              </a:ext>
            </a:extLst>
          </p:cNvPr>
          <p:cNvSpPr txBox="1"/>
          <p:nvPr/>
        </p:nvSpPr>
        <p:spPr>
          <a:xfrm>
            <a:off x="7016291" y="2503450"/>
            <a:ext cx="10284932" cy="7879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Khmer OS" panose="02000500000000020004" pitchFamily="2" charset="0"/>
              <a:buChar char="‰"/>
              <a:tabLst>
                <a:tab pos="1025525" algn="l"/>
              </a:tabLst>
            </a:pPr>
            <a:r>
              <a:rPr lang="km-KH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យើងបានប្រើ </a:t>
            </a:r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DFD( Data Flow Diagram) </a:t>
            </a:r>
            <a:r>
              <a:rPr lang="km-KH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ធ្វើជាគំនូសបង្ហាញនៃដំណើរការរបស់ប្រព័ន្ធ ​</a:t>
            </a:r>
          </a:p>
          <a:p>
            <a:pPr marL="457200" indent="-457200">
              <a:lnSpc>
                <a:spcPct val="150000"/>
              </a:lnSpc>
              <a:buFont typeface="Khmer OS" panose="02000500000000020004" pitchFamily="2" charset="0"/>
              <a:buChar char="‰"/>
              <a:tabLst>
                <a:tab pos="1025525" algn="l"/>
              </a:tabLst>
            </a:pPr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Context Diagram  </a:t>
            </a:r>
            <a:r>
              <a:rPr lang="km-KH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ដើម្បីកំណត់វិសាលភាព និង លំហូនៃទិន្នន័យរបស់ប្រព័ន្ធ។ ដោយឡែក </a:t>
            </a:r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Context Diagram </a:t>
            </a:r>
            <a:r>
              <a:rPr lang="km-KH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យើងបានបែងចែកជាពីរ </a:t>
            </a:r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Level </a:t>
            </a:r>
            <a:r>
              <a:rPr lang="km-KH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គឺ </a:t>
            </a:r>
          </a:p>
          <a:p>
            <a:pPr marL="1371600" lvl="2" indent="-457200">
              <a:lnSpc>
                <a:spcPct val="150000"/>
              </a:lnSpc>
              <a:buFont typeface="Khmer OS" panose="02000500000000020004" pitchFamily="2" charset="0"/>
              <a:buChar char="‰"/>
              <a:tabLst>
                <a:tab pos="1025525" algn="l"/>
              </a:tabLst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Level 0</a:t>
            </a:r>
            <a:endParaRPr lang="km-K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1371600" lvl="2" indent="-457200">
              <a:lnSpc>
                <a:spcPct val="150000"/>
              </a:lnSpc>
              <a:buFont typeface="Khmer OS" panose="02000500000000020004" pitchFamily="2" charset="0"/>
              <a:buChar char="‰"/>
              <a:tabLst>
                <a:tab pos="1025525" algn="l"/>
              </a:tabLst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Level 1	</a:t>
            </a:r>
            <a:endParaRPr lang="km-KH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>
              <a:tabLst>
                <a:tab pos="1025525" algn="l"/>
              </a:tabLst>
            </a:pPr>
            <a:endParaRPr lang="km-KH" sz="3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120" name="Graphic 119" descr="Research">
            <a:extLst>
              <a:ext uri="{FF2B5EF4-FFF2-40B4-BE49-F238E27FC236}">
                <a16:creationId xmlns:a16="http://schemas.microsoft.com/office/drawing/2014/main" id="{E0C33BE4-B635-2253-E961-B6055B3CC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163953">
            <a:off x="-490200" y="3906990"/>
            <a:ext cx="7322504" cy="73225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8ACE8B5-0597-4A4B-847B-330896301558}"/>
              </a:ext>
            </a:extLst>
          </p:cNvPr>
          <p:cNvSpPr/>
          <p:nvPr/>
        </p:nvSpPr>
        <p:spPr>
          <a:xfrm>
            <a:off x="1088449" y="440309"/>
            <a:ext cx="7884149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621A8A1-CA40-4443-904E-5A54B617A5F7}"/>
              </a:ext>
            </a:extLst>
          </p:cNvPr>
          <p:cNvSpPr txBox="1"/>
          <p:nvPr/>
        </p:nvSpPr>
        <p:spPr>
          <a:xfrm>
            <a:off x="1297305" y="246432"/>
            <a:ext cx="7258652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4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២.ការវិភាគ</a:t>
            </a:r>
            <a:endParaRPr lang="en-US" sz="4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DD6A6D-6100-D3B5-AAAA-4A2E5465A88E}"/>
              </a:ext>
            </a:extLst>
          </p:cNvPr>
          <p:cNvSpPr txBox="1"/>
          <p:nvPr/>
        </p:nvSpPr>
        <p:spPr>
          <a:xfrm>
            <a:off x="4645203" y="-68291"/>
            <a:ext cx="9205616" cy="1454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en-US" sz="54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 Muol Light" panose="02000500000000020004" pitchFamily="2" charset="0"/>
              </a:rPr>
              <a:t>Context Diagram Level 0 </a:t>
            </a:r>
            <a:endParaRPr lang="km-KH" sz="54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BFADC-7303-CBF0-1BBB-EC178879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900" y="1972289"/>
            <a:ext cx="14749727" cy="72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DD6A6D-6100-D3B5-AAAA-4A2E5465A88E}"/>
              </a:ext>
            </a:extLst>
          </p:cNvPr>
          <p:cNvSpPr txBox="1"/>
          <p:nvPr/>
        </p:nvSpPr>
        <p:spPr>
          <a:xfrm>
            <a:off x="4645203" y="-68291"/>
            <a:ext cx="9205616" cy="1454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en-US" sz="54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 Muol Light" panose="02000500000000020004" pitchFamily="2" charset="0"/>
              </a:rPr>
              <a:t>Context Diagram Level 1</a:t>
            </a:r>
            <a:endParaRPr lang="km-KH" sz="54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69D2F-C7B3-E52C-AAB1-D49E4AD02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31" y="1620057"/>
            <a:ext cx="10424330" cy="64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7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AA62A46-C1B5-26B7-32D3-3C1FDD87E3F1}"/>
              </a:ext>
            </a:extLst>
          </p:cNvPr>
          <p:cNvGrpSpPr/>
          <p:nvPr/>
        </p:nvGrpSpPr>
        <p:grpSpPr>
          <a:xfrm>
            <a:off x="1595478" y="2817656"/>
            <a:ext cx="9590682" cy="6673879"/>
            <a:chOff x="1595478" y="2817656"/>
            <a:chExt cx="9590682" cy="6673879"/>
          </a:xfrm>
        </p:grpSpPr>
        <p:sp>
          <p:nvSpPr>
            <p:cNvPr id="119" name="TextBox 8">
              <a:extLst>
                <a:ext uri="{FF2B5EF4-FFF2-40B4-BE49-F238E27FC236}">
                  <a16:creationId xmlns:a16="http://schemas.microsoft.com/office/drawing/2014/main" id="{EBC757D5-3D4C-25D8-C152-6DBDE3A3C1C6}"/>
                </a:ext>
              </a:extLst>
            </p:cNvPr>
            <p:cNvSpPr txBox="1"/>
            <p:nvPr/>
          </p:nvSpPr>
          <p:spPr>
            <a:xfrm>
              <a:off x="1630437" y="2817656"/>
              <a:ext cx="9555723" cy="65864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1025525" algn="l"/>
                </a:tabLst>
              </a:pPr>
              <a:r>
                <a:rPr lang="en-US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" panose="02000500000000020004" pitchFamily="2" charset="0"/>
                  <a:cs typeface="Khmer OS" panose="02000500000000020004" pitchFamily="2" charset="0"/>
                </a:rPr>
                <a:t>	</a:t>
              </a:r>
              <a:r>
                <a:rPr lang="km-KH" sz="32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" panose="02000500000000020004" pitchFamily="2" charset="0"/>
                  <a:cs typeface="Khmer OS" panose="02000500000000020004" pitchFamily="2" charset="0"/>
                </a:rPr>
                <a:t>ក្រោយពីធ្វើការសង្កេតតាមដានទៅលើប្រភពព័ត៌មាន និងឯកសារនៃការគ្រប់គ្រងវត្ដមានលោកគ្រូ</a:t>
              </a:r>
              <a:r>
                <a:rPr lang="en-US" sz="32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" panose="02000500000000020004" pitchFamily="2" charset="0"/>
                  <a:cs typeface="Khmer OS" panose="02000500000000020004" pitchFamily="2" charset="0"/>
                </a:rPr>
                <a:t>-</a:t>
              </a:r>
              <a:r>
                <a:rPr lang="km-KH" sz="32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" panose="02000500000000020004" pitchFamily="2" charset="0"/>
                  <a:cs typeface="Khmer OS" panose="02000500000000020004" pitchFamily="2" charset="0"/>
                </a:rPr>
                <a:t>អ្នកគ្រូនៃពុទ្ធិកសាកលវិទ្យាល័យព្រះសីហមុនីរាជានាដំណាក់កាលកន្លងមក និងបានធ្វើការស្រាវជ្រាវប្រមូលបាននូវឯកសារនិងទិន្នន័យដែលជាតម្រូវការមួយចំនួន ដែលជាធាតុសំខាន់ក្នុងការដំណើរការ និងការវិភាគទៅលើការបង្កើតប្រព័ន្ធសំណើរ។</a:t>
              </a:r>
              <a:r>
                <a:rPr lang="en-US" sz="32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" panose="02000500000000020004" pitchFamily="2" charset="0"/>
                  <a:cs typeface="Khmer OS" panose="02000500000000020004" pitchFamily="2" charset="0"/>
                </a:rPr>
                <a:t>	</a:t>
              </a:r>
            </a:p>
            <a:p>
              <a:pPr>
                <a:lnSpc>
                  <a:spcPct val="150000"/>
                </a:lnSpc>
                <a:tabLst>
                  <a:tab pos="1025525" algn="l"/>
                </a:tabLst>
              </a:pPr>
              <a:r>
                <a:rPr lang="en-US" sz="32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" panose="02000500000000020004" pitchFamily="2" charset="0"/>
                  <a:cs typeface="Khmer OS" panose="02000500000000020004" pitchFamily="2" charset="0"/>
                </a:rPr>
                <a:t>	Data Requirements</a:t>
              </a:r>
            </a:p>
            <a:p>
              <a:pPr>
                <a:lnSpc>
                  <a:spcPct val="150000"/>
                </a:lnSpc>
                <a:tabLst>
                  <a:tab pos="1025525" algn="l"/>
                </a:tabLst>
              </a:pPr>
              <a:r>
                <a:rPr lang="en-US" sz="32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" panose="02000500000000020004" pitchFamily="2" charset="0"/>
                  <a:cs typeface="Khmer OS" panose="02000500000000020004" pitchFamily="2" charset="0"/>
                </a:rPr>
                <a:t>	Entity Relationship Diagram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C619C5-82AC-2D6F-1FCF-36B6EA5B1302}"/>
                </a:ext>
              </a:extLst>
            </p:cNvPr>
            <p:cNvGrpSpPr/>
            <p:nvPr/>
          </p:nvGrpSpPr>
          <p:grpSpPr>
            <a:xfrm>
              <a:off x="1595478" y="7810500"/>
              <a:ext cx="949359" cy="1681035"/>
              <a:chOff x="1595478" y="7810500"/>
              <a:chExt cx="949359" cy="1681035"/>
            </a:xfrm>
          </p:grpSpPr>
          <p:pic>
            <p:nvPicPr>
              <p:cNvPr id="124" name="Graphic 123" descr="Chevron arrows">
                <a:extLst>
                  <a:ext uri="{FF2B5EF4-FFF2-40B4-BE49-F238E27FC236}">
                    <a16:creationId xmlns:a16="http://schemas.microsoft.com/office/drawing/2014/main" id="{84C662DD-481A-771A-05FF-A62A1CA78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30437" y="7810500"/>
                <a:ext cx="914400" cy="914400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Graphic 124" descr="Chevron arrows">
                <a:extLst>
                  <a:ext uri="{FF2B5EF4-FFF2-40B4-BE49-F238E27FC236}">
                    <a16:creationId xmlns:a16="http://schemas.microsoft.com/office/drawing/2014/main" id="{FEFFCF86-30CD-7F4B-2991-C27AD63AA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95478" y="8577135"/>
                <a:ext cx="914400" cy="914400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261F9AC8-0DF3-3D63-83E4-3160BA6E7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09" y="2738700"/>
            <a:ext cx="6511432" cy="65114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9D36D40F-DB74-45B8-9D9F-E663E6AA6866}"/>
              </a:ext>
            </a:extLst>
          </p:cNvPr>
          <p:cNvSpPr/>
          <p:nvPr/>
        </p:nvSpPr>
        <p:spPr>
          <a:xfrm>
            <a:off x="1630437" y="559525"/>
            <a:ext cx="9125877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F1EABB3-D5EC-4347-A950-F3D05D1E24D7}"/>
              </a:ext>
            </a:extLst>
          </p:cNvPr>
          <p:cNvSpPr txBox="1"/>
          <p:nvPr/>
        </p:nvSpPr>
        <p:spPr>
          <a:xfrm>
            <a:off x="1630437" y="668003"/>
            <a:ext cx="9310651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៣.</a:t>
            </a: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ការវិភាគទៅលើទិន្នន័យតាមរយៈ </a:t>
            </a:r>
            <a:r>
              <a:rPr 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ERD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7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B214588-F4E6-BEE0-1D0C-93D212F3AA6E}"/>
              </a:ext>
            </a:extLst>
          </p:cNvPr>
          <p:cNvSpPr txBox="1"/>
          <p:nvPr/>
        </p:nvSpPr>
        <p:spPr>
          <a:xfrm>
            <a:off x="8717942" y="4152900"/>
            <a:ext cx="898559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tabLst>
                <a:tab pos="736600" algn="r"/>
              </a:tabLst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!Khmer OS Siemreap" panose="02000500000000020004" pitchFamily="2" charset="0"/>
                <a:ea typeface="MS Mincho" panose="02020609040205080304" pitchFamily="49" charset="-128"/>
                <a:cs typeface="!Khmer OS Siemreap" panose="02000500000000020004" pitchFamily="2" charset="0"/>
              </a:rPr>
              <a:t>	</a:t>
            </a:r>
            <a:r>
              <a:rPr lang="km-K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!Khmer OS Siemreap" panose="02000500000000020004" pitchFamily="2" charset="0"/>
                <a:ea typeface="MS Mincho" panose="02020609040205080304" pitchFamily="49" charset="-128"/>
                <a:cs typeface="!Khmer OS Siemreap" panose="02000500000000020004" pitchFamily="2" charset="0"/>
              </a:rPr>
              <a:t>១.ការរចនាទិន្នន័យ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!Khmer OS Siemreap" panose="02000500000000020004" pitchFamily="2" charset="0"/>
                <a:ea typeface="MS Mincho" panose="02020609040205080304" pitchFamily="49" charset="-128"/>
                <a:cs typeface="!Khmer OS Siemreap" panose="02000500000000020004" pitchFamily="2" charset="0"/>
              </a:rPr>
              <a:t>Data Dictionary</a:t>
            </a:r>
          </a:p>
          <a:p>
            <a:pPr>
              <a:lnSpc>
                <a:spcPct val="200000"/>
              </a:lnSpc>
              <a:tabLst>
                <a:tab pos="736600" algn="r"/>
              </a:tabLst>
            </a:pPr>
            <a:r>
              <a:rPr lang="km-K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!Khmer OS Siemreap" panose="02000500000000020004" pitchFamily="2" charset="0"/>
                <a:ea typeface="MS Mincho" panose="02020609040205080304" pitchFamily="49" charset="-128"/>
                <a:cs typeface="!Khmer OS Siemreap" panose="02000500000000020004" pitchFamily="2" charset="0"/>
              </a:rPr>
              <a:t>២.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!Khmer OS Siemreap" panose="02000500000000020004" pitchFamily="2" charset="0"/>
                <a:ea typeface="MS Mincho" panose="02020609040205080304" pitchFamily="49" charset="-128"/>
                <a:cs typeface="!Khmer OS Siemreap" panose="02000500000000020004" pitchFamily="2" charset="0"/>
              </a:rPr>
              <a:t>Data Relational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887108B-0704-BFB8-F2ED-2B64891F1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69" y="3957435"/>
            <a:ext cx="7074690" cy="4763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21607C34-1409-438A-9B18-FC41F362C3B9}"/>
              </a:ext>
            </a:extLst>
          </p:cNvPr>
          <p:cNvSpPr/>
          <p:nvPr/>
        </p:nvSpPr>
        <p:spPr>
          <a:xfrm>
            <a:off x="2128844" y="1657243"/>
            <a:ext cx="7467811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69ABAC7-B11F-4FDC-9B4C-6BB1CA2D33AD}"/>
              </a:ext>
            </a:extLst>
          </p:cNvPr>
          <p:cNvSpPr txBox="1"/>
          <p:nvPr/>
        </p:nvSpPr>
        <p:spPr>
          <a:xfrm>
            <a:off x="2256771" y="1796370"/>
            <a:ext cx="6875344" cy="18197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៤.រៀបចំគម្រោង</a:t>
            </a:r>
          </a:p>
          <a:p>
            <a:pPr algn="ctr">
              <a:lnSpc>
                <a:spcPct val="200000"/>
              </a:lnSpc>
              <a:tabLst>
                <a:tab pos="7489825" algn="l"/>
              </a:tabLst>
            </a:pP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2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B214588-F4E6-BEE0-1D0C-93D212F3AA6E}"/>
              </a:ext>
            </a:extLst>
          </p:cNvPr>
          <p:cNvSpPr txBox="1"/>
          <p:nvPr/>
        </p:nvSpPr>
        <p:spPr>
          <a:xfrm>
            <a:off x="8755878" y="3384711"/>
            <a:ext cx="898559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tabLst>
                <a:tab pos="736600" algn="r"/>
              </a:tabLst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		Data Dictionary or Data Repository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គឺជាកន្លែងកណ្ដាល 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Central Storehouse)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សម្រាប់រក្សាព័ត៌មានអំពីទិន្នន័យប្រព័ន្ធ។អ្នកវិភាគប្រើប្រាស់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Data Dictionary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ដើម្បីប្រមូលកត់ត្រាទុក និងរៀបចំ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Facts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ជាក់លាក់អំពីប្រព័ន្ធដោយរួមបញ្ចូលទាំង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 Contents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នៃ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 Data Flows, Data Store, External Entities and Process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ហើយ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Data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Dictionary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ក៏កំណត់ និងរៀបរាប់រាល់ពេល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Data Elements or Data Item or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Field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គឺជាបំណែកតូចបំផុតនៃទិន្នន័យដែលមានអត្ថន័យនៅក្នុងប្រព័ន្ធព័ត៌មាន។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 panose="02020609040205080304" pitchFamily="49" charset="-128"/>
              <a:cs typeface="Khmer OS" panose="02000500000000020004" pitchFamily="2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887108B-0704-BFB8-F2ED-2B64891F1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69" y="3957435"/>
            <a:ext cx="7074690" cy="4763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BF2B6E0-0702-4D9F-8639-12B661C7B823}"/>
              </a:ext>
            </a:extLst>
          </p:cNvPr>
          <p:cNvSpPr/>
          <p:nvPr/>
        </p:nvSpPr>
        <p:spPr>
          <a:xfrm>
            <a:off x="1661230" y="1518084"/>
            <a:ext cx="11047859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1091E95-7B39-4BBD-AD71-E1B8441CB876}"/>
              </a:ext>
            </a:extLst>
          </p:cNvPr>
          <p:cNvSpPr txBox="1"/>
          <p:nvPr/>
        </p:nvSpPr>
        <p:spPr>
          <a:xfrm>
            <a:off x="1789156" y="1657211"/>
            <a:ext cx="10689023" cy="18197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៤.ការរចនាទិន្នន័យ (</a:t>
            </a:r>
            <a:r>
              <a:rPr 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Data Dictionary)</a:t>
            </a:r>
            <a:endParaRPr lang="km-KH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algn="ctr">
              <a:lnSpc>
                <a:spcPct val="200000"/>
              </a:lnSpc>
              <a:tabLst>
                <a:tab pos="7489825" algn="l"/>
              </a:tabLst>
            </a:pP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4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7">
            <a:extLst>
              <a:ext uri="{FF2B5EF4-FFF2-40B4-BE49-F238E27FC236}">
                <a16:creationId xmlns:a16="http://schemas.microsoft.com/office/drawing/2014/main" id="{E0E4E382-8FC5-1280-28A8-DA682511383E}"/>
              </a:ext>
            </a:extLst>
          </p:cNvPr>
          <p:cNvSpPr txBox="1"/>
          <p:nvPr/>
        </p:nvSpPr>
        <p:spPr>
          <a:xfrm>
            <a:off x="-25399" y="1759302"/>
            <a:ext cx="1828799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មាតិកា</a:t>
            </a:r>
            <a:endParaRPr lang="en-US" sz="3200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</p:txBody>
      </p:sp>
      <p:sp>
        <p:nvSpPr>
          <p:cNvPr id="83" name="TextBox 7">
            <a:extLst>
              <a:ext uri="{FF2B5EF4-FFF2-40B4-BE49-F238E27FC236}">
                <a16:creationId xmlns:a16="http://schemas.microsoft.com/office/drawing/2014/main" id="{2AE0ABDB-9F90-4796-945D-00F2CD259D59}"/>
              </a:ext>
            </a:extLst>
          </p:cNvPr>
          <p:cNvSpPr txBox="1"/>
          <p:nvPr/>
        </p:nvSpPr>
        <p:spPr>
          <a:xfrm>
            <a:off x="4075333" y="2986689"/>
            <a:ext cx="92202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I</a:t>
            </a:r>
            <a:r>
              <a:rPr lang="km-KH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.	សេចក្ដីផ្ដើម</a:t>
            </a:r>
            <a:endParaRPr lang="en-US" sz="3200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</p:txBody>
      </p:sp>
      <p:sp>
        <p:nvSpPr>
          <p:cNvPr id="84" name="TextBox 7">
            <a:extLst>
              <a:ext uri="{FF2B5EF4-FFF2-40B4-BE49-F238E27FC236}">
                <a16:creationId xmlns:a16="http://schemas.microsoft.com/office/drawing/2014/main" id="{B1404FB2-4987-4F6B-9AC5-C0F49B6D4E54}"/>
              </a:ext>
            </a:extLst>
          </p:cNvPr>
          <p:cNvSpPr txBox="1"/>
          <p:nvPr/>
        </p:nvSpPr>
        <p:spPr>
          <a:xfrm>
            <a:off x="3897166" y="4009824"/>
            <a:ext cx="92202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II</a:t>
            </a:r>
            <a:r>
              <a:rPr lang="km-KH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.	រំលឹកទ្រឹស្ដី និងឯកសារពាក់ព័ន្ធ</a:t>
            </a:r>
            <a:endParaRPr lang="en-US" sz="3200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</p:txBody>
      </p:sp>
      <p:sp>
        <p:nvSpPr>
          <p:cNvPr id="85" name="TextBox 7">
            <a:extLst>
              <a:ext uri="{FF2B5EF4-FFF2-40B4-BE49-F238E27FC236}">
                <a16:creationId xmlns:a16="http://schemas.microsoft.com/office/drawing/2014/main" id="{22858B81-3898-4BF1-BCAF-16115D84386A}"/>
              </a:ext>
            </a:extLst>
          </p:cNvPr>
          <p:cNvSpPr txBox="1"/>
          <p:nvPr/>
        </p:nvSpPr>
        <p:spPr>
          <a:xfrm>
            <a:off x="3887373" y="5004072"/>
            <a:ext cx="9142398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III</a:t>
            </a:r>
            <a:r>
              <a:rPr lang="km-KH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.	វិធីសាស្រ្ដនៃការស្រាវជ្រាវ</a:t>
            </a:r>
            <a:endParaRPr lang="en-US" sz="3200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</p:txBody>
      </p:sp>
      <p:sp>
        <p:nvSpPr>
          <p:cNvPr id="86" name="TextBox 7">
            <a:extLst>
              <a:ext uri="{FF2B5EF4-FFF2-40B4-BE49-F238E27FC236}">
                <a16:creationId xmlns:a16="http://schemas.microsoft.com/office/drawing/2014/main" id="{84511431-352E-423F-91E6-C117F7270A4E}"/>
              </a:ext>
            </a:extLst>
          </p:cNvPr>
          <p:cNvSpPr txBox="1"/>
          <p:nvPr/>
        </p:nvSpPr>
        <p:spPr>
          <a:xfrm>
            <a:off x="3902613" y="6030356"/>
            <a:ext cx="92202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IV</a:t>
            </a:r>
            <a:r>
              <a:rPr lang="km-KH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.	លទ្ធផលនៃការស្រាវជ្រាវ</a:t>
            </a:r>
            <a:endParaRPr lang="en-US" sz="3200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</p:txBody>
      </p:sp>
      <p:sp>
        <p:nvSpPr>
          <p:cNvPr id="92" name="TextBox 7">
            <a:extLst>
              <a:ext uri="{FF2B5EF4-FFF2-40B4-BE49-F238E27FC236}">
                <a16:creationId xmlns:a16="http://schemas.microsoft.com/office/drawing/2014/main" id="{B31DBFAE-94E3-4AFE-8D71-F6398E34491B}"/>
              </a:ext>
            </a:extLst>
          </p:cNvPr>
          <p:cNvSpPr txBox="1"/>
          <p:nvPr/>
        </p:nvSpPr>
        <p:spPr>
          <a:xfrm>
            <a:off x="3897166" y="7046325"/>
            <a:ext cx="1124406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V</a:t>
            </a:r>
            <a:r>
              <a:rPr lang="km-KH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.	សន្និដ្ឋាន និងអនុសាសន៍</a:t>
            </a:r>
            <a:endParaRPr lang="en-US" sz="3200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</p:txBody>
      </p:sp>
      <p:sp>
        <p:nvSpPr>
          <p:cNvPr id="87" name="TextBox 7">
            <a:extLst>
              <a:ext uri="{FF2B5EF4-FFF2-40B4-BE49-F238E27FC236}">
                <a16:creationId xmlns:a16="http://schemas.microsoft.com/office/drawing/2014/main" id="{BA4858AD-0ED0-43A2-9632-8E85133AA0D5}"/>
              </a:ext>
            </a:extLst>
          </p:cNvPr>
          <p:cNvSpPr txBox="1"/>
          <p:nvPr/>
        </p:nvSpPr>
        <p:spPr>
          <a:xfrm>
            <a:off x="3887373" y="8083281"/>
            <a:ext cx="1124406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VI</a:t>
            </a:r>
            <a:r>
              <a:rPr lang="km-KH" sz="32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.	ឯកសារយោង</a:t>
            </a:r>
            <a:endParaRPr lang="en-US" sz="3200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4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3" grpId="0"/>
      <p:bldP spid="84" grpId="0"/>
      <p:bldP spid="85" grpId="0"/>
      <p:bldP spid="86" grpId="0"/>
      <p:bldP spid="92" grpId="0"/>
      <p:bldP spid="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22AFD51-90A8-4CE7-B6B8-937E8D112D48}"/>
              </a:ext>
            </a:extLst>
          </p:cNvPr>
          <p:cNvSpPr txBox="1"/>
          <p:nvPr/>
        </p:nvSpPr>
        <p:spPr>
          <a:xfrm>
            <a:off x="1321934" y="2800804"/>
            <a:ext cx="12809623" cy="852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tabLst>
                <a:tab pos="736600" algn="r"/>
              </a:tabLst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	</a:t>
            </a:r>
            <a:r>
              <a:rPr lang="km-K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១.ការចរនានៃដំណើរការរបស់ប្រព័ន្ធ (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Process Design)</a:t>
            </a:r>
          </a:p>
          <a:p>
            <a:pPr>
              <a:lnSpc>
                <a:spcPct val="200000"/>
              </a:lnSpc>
              <a:tabLst>
                <a:tab pos="736600" algn="r"/>
              </a:tabLst>
            </a:pPr>
            <a:r>
              <a:rPr lang="km-K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២.ដំណើរការនៃការចូលប្រើប្រាស់ប្រព័ន្ធ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Admin</a:t>
            </a:r>
          </a:p>
          <a:p>
            <a:pPr>
              <a:lnSpc>
                <a:spcPct val="200000"/>
              </a:lnSpc>
              <a:tabLst>
                <a:tab pos="736600" algn="r"/>
              </a:tabLst>
            </a:pPr>
            <a:r>
              <a:rPr lang="km-K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៣.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User Interface Design</a:t>
            </a:r>
          </a:p>
          <a:p>
            <a:pPr>
              <a:lnSpc>
                <a:spcPct val="200000"/>
              </a:lnSpc>
              <a:tabLst>
                <a:tab pos="736600" algn="r"/>
                <a:tab pos="1547813" algn="l"/>
              </a:tabLst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		</a:t>
            </a:r>
            <a:r>
              <a:rPr lang="km-K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	ក.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Input Design</a:t>
            </a:r>
          </a:p>
          <a:p>
            <a:pPr>
              <a:lnSpc>
                <a:spcPct val="200000"/>
              </a:lnSpc>
              <a:tabLst>
                <a:tab pos="736600" algn="r"/>
              </a:tabLst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		</a:t>
            </a:r>
            <a:r>
              <a:rPr lang="km-K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	ខ.ការអនុវត្តលើការសរសេរ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Code</a:t>
            </a:r>
          </a:p>
          <a:p>
            <a:pPr>
              <a:lnSpc>
                <a:spcPct val="200000"/>
              </a:lnSpc>
              <a:tabLst>
                <a:tab pos="736600" algn="r"/>
              </a:tabLst>
            </a:pPr>
            <a:r>
              <a:rPr lang="km-KH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MS Mincho" panose="02020609040205080304" pitchFamily="49" charset="-128"/>
                <a:cs typeface="Khmer OS" panose="02000500000000020004" pitchFamily="2" charset="0"/>
              </a:rPr>
              <a:t>			គ.ការអនុវត្តលើដំណើរការសាកល្បងរបស់ប្រព័ន្ធ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ea typeface="MS Mincho" panose="02020609040205080304" pitchFamily="49" charset="-128"/>
              <a:cs typeface="Khmer OS" panose="02000500000000020004" pitchFamily="2" charset="0"/>
            </a:endParaRPr>
          </a:p>
          <a:p>
            <a:pPr>
              <a:lnSpc>
                <a:spcPct val="200000"/>
              </a:lnSpc>
              <a:tabLst>
                <a:tab pos="736600" algn="r"/>
                <a:tab pos="1547813" algn="l"/>
              </a:tabLst>
            </a:pP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Mincho" panose="02020609040205080304" pitchFamily="49" charset="-128"/>
              <a:cs typeface="Khmer OS" panose="02000500000000020004" pitchFamily="2" charset="0"/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81C50711-5AAD-887D-66E7-3CE82CD2E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8" y="4079297"/>
            <a:ext cx="6437768" cy="5190952"/>
          </a:xfrm>
          <a:prstGeom prst="rect">
            <a:avLst/>
          </a:prstGeom>
        </p:spPr>
      </p:pic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3FE9DE5-E5BA-4153-AC73-69A227D6B91A}"/>
              </a:ext>
            </a:extLst>
          </p:cNvPr>
          <p:cNvSpPr/>
          <p:nvPr/>
        </p:nvSpPr>
        <p:spPr>
          <a:xfrm>
            <a:off x="2351260" y="1367827"/>
            <a:ext cx="7467811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B8D9E52-DE1A-449E-9B80-082085D2AF0D}"/>
              </a:ext>
            </a:extLst>
          </p:cNvPr>
          <p:cNvSpPr txBox="1"/>
          <p:nvPr/>
        </p:nvSpPr>
        <p:spPr>
          <a:xfrm>
            <a:off x="2479187" y="1506954"/>
            <a:ext cx="6875344" cy="18197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៥.អនុវត្ដ</a:t>
            </a:r>
          </a:p>
          <a:p>
            <a:pPr algn="ctr">
              <a:lnSpc>
                <a:spcPct val="200000"/>
              </a:lnSpc>
              <a:tabLst>
                <a:tab pos="7489825" algn="l"/>
              </a:tabLst>
            </a:pP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7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028CE76-E0BB-6A1C-9DB9-731A35E231DE}"/>
              </a:ext>
            </a:extLst>
          </p:cNvPr>
          <p:cNvSpPr txBox="1"/>
          <p:nvPr/>
        </p:nvSpPr>
        <p:spPr>
          <a:xfrm>
            <a:off x="1028700" y="6945814"/>
            <a:ext cx="4991100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8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កញ្ញា</a:t>
            </a:r>
            <a:r>
              <a:rPr lang="en-US" sz="28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ប្រាក់ វីរៈរតនា</a:t>
            </a:r>
            <a:endParaRPr lang="en-US" dirty="0">
              <a:solidFill>
                <a:srgbClr val="00206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hmer OS Muol Light" panose="02000500000000020004" pitchFamily="2" charset="77"/>
              <a:cs typeface="Khmer OS Muol Light" panose="02000500000000020004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hmer OS Muol Light" panose="02000500000000020004" pitchFamily="2" charset="77"/>
                <a:cs typeface="Khmer OS Muol Light" panose="02000500000000020004" pitchFamily="2" charset="77"/>
              </a:rPr>
              <a:t>សមាជិក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DD6A6D-6100-D3B5-AAAA-4A2E5465A88E}"/>
              </a:ext>
            </a:extLst>
          </p:cNvPr>
          <p:cNvSpPr txBox="1"/>
          <p:nvPr/>
        </p:nvSpPr>
        <p:spPr>
          <a:xfrm>
            <a:off x="9829800" y="3727728"/>
            <a:ext cx="106680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 សន្និដ្ឋាន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២.អនុសាសន៍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8229600" y="2628900"/>
            <a:ext cx="69342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V. </a:t>
            </a: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សន្និដ្ឋាន អនុសាសន៍</a:t>
            </a:r>
            <a:endParaRPr lang="en-US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90CFE25-86AB-1FC2-9C00-5A3E66D2EE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90700"/>
            <a:ext cx="3886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F2FEAC-20E7-BC1D-CBAD-01F3AC6917E3}"/>
              </a:ext>
            </a:extLst>
          </p:cNvPr>
          <p:cNvSpPr/>
          <p:nvPr/>
        </p:nvSpPr>
        <p:spPr>
          <a:xfrm>
            <a:off x="4038600" y="663816"/>
            <a:ext cx="6953250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4695825" y="719176"/>
            <a:ext cx="56388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 សន្និដ្ឋាន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25548-8EB1-B2D6-375E-189E8FE3D26D}"/>
              </a:ext>
            </a:extLst>
          </p:cNvPr>
          <p:cNvSpPr txBox="1"/>
          <p:nvPr/>
        </p:nvSpPr>
        <p:spPr>
          <a:xfrm>
            <a:off x="419868" y="2547989"/>
            <a:ext cx="13121816" cy="6601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	បន្ទាប់ពីការអនុវត្តសរសេរកូដ និងការប្រើប្រាស់រួចមកក្រុមយើងខ្ញុំអាចធ្វើការសន្និដ្ឋានបានថា មានភាពល្អប្រសើរជាងប្រព័ន្ធបច្ចុប្បន្នយ៉ាងច្រើនដូចជា៖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ងាយស្រួលក្នុងការតាមដានវត្ដមានរបស់សាស្រ្តាចារ្យដែលបានមកបង្រៀន</a:t>
            </a: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ប្រព័ន្ធមានភាពច្បាស់លាស់ ហើយមានសុវត្ថិភាព</a:t>
            </a: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ដើម្បីបង្កើនល្បឿននៃការងារ  និងចំណេញពេលវេលា</a:t>
            </a: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ងាយស្រួលក្នុងការបញ្ចូលទិន្នន័យ ស្វែងរកទិន្នន័យ កែប្រែ ឬ​ លុបទិន្នន័យប្រកបដោយសុវត្ថិភាព</a:t>
            </a: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លោកគ្រូ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អ្នកគ្រូអាចធ្វើការស្កេនវត្ដមានបានដោយខ្លួនឯង</a:t>
            </a: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អ្នកគ្រប់គ្រងងាយស្រួលក្នុងការធ្វើរបាយការណ៍ស្រង់វត្ដមានរបស់លោកគ្រូ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អ្នកគ្រូទៅតាមថ្នាក់នីមួយៗ</a:t>
            </a: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ប្រធានថ្នាក់មិនបាច់ហត់មកយកសៀវភៅវត្ដមានដើម្បីហៅវត្ដមាន រៀងរាល់ម៉ោងរៀនទៀតនោះទេ</a:t>
            </a:r>
          </a:p>
          <a:p>
            <a:pPr marL="742950" lvl="1" indent="-28575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បានចូលរួមចំណែកក្នុងការអភិវឌ្ឍន៍វិស័យបច្ចេកវិទ្យានៅកម្ពុជា។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A7A57-51BB-C885-74E5-346D13908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713" y="2536114"/>
            <a:ext cx="5420558" cy="54205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3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51EC47E1-4CE8-A390-379F-886C21CC6CBD}"/>
              </a:ext>
            </a:extLst>
          </p:cNvPr>
          <p:cNvSpPr/>
          <p:nvPr/>
        </p:nvSpPr>
        <p:spPr>
          <a:xfrm>
            <a:off x="2609832" y="1578759"/>
            <a:ext cx="6953250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3254643" y="1761657"/>
            <a:ext cx="56388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 អនុសាសន៍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25548-8EB1-B2D6-375E-189E8FE3D26D}"/>
              </a:ext>
            </a:extLst>
          </p:cNvPr>
          <p:cNvSpPr txBox="1"/>
          <p:nvPr/>
        </p:nvSpPr>
        <p:spPr>
          <a:xfrm>
            <a:off x="625065" y="3281757"/>
            <a:ext cx="12679078" cy="6047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	បច្ចេកវិទ្យាចេះតែរីកចម្រើនទៅមុខ ដូច្នេះប្រព័ន្ធដែលបានបង្កើតឡើងនេះមិនទាន់បំពេញគ្រប់តាមតម្រូវការរបស់អ្នកប្រើប្រាស់ទាំងស្រុងនៅឡើយទេ បើទោះបីជាប្រព័ន្ធនេះបានផ្តល់អត្ថប្រយោជន៍ដល់ការស្កេនវត្ដមានរបស់លោកគ្រូ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អ្នកគ្រូក៏ដោយ ដូច្នេះហើយក្រុមយើងខ្ញុំសូមផ្ដល់ជាអនុសាសន៍ខ្លះៗដើម្បីអោយប្រព័ន្ធស្នើសុំនេះកាន់តែមានភាពល្អឥតខ្ចោះទៅថ្ងៃខាងមុខដូចតទៅ៖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800100" lvl="1" indent="-3429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ធ្វើការសិក្សាលើ ការអភិវឌ្ឍ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App Application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ដើម្បីឆ្លើយតបនិងតម្រូវការរបស់លោកគ្រូ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អ្នកគ្រូ</a:t>
            </a:r>
          </a:p>
          <a:p>
            <a:pPr marL="800100" lvl="1" indent="-3429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កែប្រែប្រព័ន្ធសំណើរឆ្ពោះទៅរកការប្រើប្រាស់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Framework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មានដូចជា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Laravel, Spring Boot 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និងភាសាកូដជាច្រើនផ្សេងៗទៀតដើម្បីដើរឱ្យទាន់សម័យបច្ចេកវិទ្យា ៤.០</a:t>
            </a:r>
          </a:p>
          <a:p>
            <a:pPr marL="800100" lvl="1" indent="-3429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ធ្វើការសិក្សាដោយឲ្យលោកគ្រូ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អ្នកគ្រូអាចទាញយកទិន្នន័យវត្ដមានរបស់ពួកគាត់បានដោយខ្លួនឯង</a:t>
            </a:r>
          </a:p>
          <a:p>
            <a:pPr marL="800100" lvl="1" indent="-3429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ធ្វើការបន្ថែមមុខងារផ្សេងៗទៀតទៅក្នុងប្រព័ន្ធដែលកំពុងខ្វះខាត</a:t>
            </a:r>
            <a:endParaRPr lang="en-US" sz="24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2827F87A-0F8E-59AA-1AFE-2EC3D2B7D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384" y="1945466"/>
            <a:ext cx="5921989" cy="71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5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A1E6864-24BD-4E3D-A1C8-EBD2A5706EB7}"/>
              </a:ext>
            </a:extLst>
          </p:cNvPr>
          <p:cNvSpPr txBox="1"/>
          <p:nvPr/>
        </p:nvSpPr>
        <p:spPr>
          <a:xfrm>
            <a:off x="2590799" y="3238500"/>
            <a:ext cx="12779850" cy="4119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Khmer OS Siemreap" panose="02000500000000020004" pitchFamily="2" charset="77"/>
                <a:cs typeface="Khmer OS Siemreap" panose="02000500000000020004" pitchFamily="2" charset="77"/>
              </a:rPr>
              <a:t>	</a:t>
            </a:r>
            <a:r>
              <a:rPr lang="km-KH" dirty="0">
                <a:latin typeface="Khmer OS Siemreap" panose="02000500000000020004" pitchFamily="2" charset="77"/>
                <a:cs typeface="Khmer OS Siemreap" panose="02000500000000020004" pitchFamily="2" charset="77"/>
              </a:rPr>
              <a:t>ប្រព័ន្ធគ្រប់គ្រងព័ត៌មានដំណើរការ អែនដ្រយ របស់ពុទ្ធិកសាកលវិទ្យាល័យព្រះសីហមុនីរាជា រៀបរៀងដោយនិស្សិតបញ្ចប់ថ្នាក់បរិញ្ញាបត្របព័ត៌មានវិទ្យា ជំនាន់ទី ២០( លោក ខ្វើត ណុង លោក ផល់ ផានិត លោក ឡុង លីដា លោក ទុន រាជភូ លោក សារឿន កក្កដា ឆ្នាំ ២០១៩-២០២៣) របស់សាកលវិទ្យាល័យបៀលប្រាយ។</a:t>
            </a:r>
            <a:endParaRPr lang="en-US" dirty="0">
              <a:latin typeface="Khmer OS Siemreap" panose="02000500000000020004" pitchFamily="2" charset="77"/>
              <a:cs typeface="Khmer OS Siemreap" panose="02000500000000020004" pitchFamily="2" charset="77"/>
            </a:endParaRPr>
          </a:p>
          <a:p>
            <a:pPr lvl="0" algn="just">
              <a:lnSpc>
                <a:spcPct val="150000"/>
              </a:lnSpc>
            </a:pPr>
            <a:r>
              <a:rPr lang="en-US" dirty="0">
                <a:latin typeface="Khmer OS Siemreap" panose="02000500000000020004" pitchFamily="2" charset="77"/>
                <a:ea typeface="Calibri" panose="020F0502020204030204" pitchFamily="34" charset="0"/>
                <a:cs typeface="Khmer OS Siemreap" panose="02000500000000020004" pitchFamily="2" charset="77"/>
              </a:rPr>
              <a:t>	</a:t>
            </a:r>
            <a:r>
              <a:rPr lang="km-KH" dirty="0">
                <a:latin typeface="Khmer OS Siemreap" panose="02000500000000020004" pitchFamily="2" charset="77"/>
                <a:ea typeface="Calibri" panose="020F0502020204030204" pitchFamily="34" charset="0"/>
                <a:cs typeface="Khmer OS Siemreap" panose="02000500000000020004" pitchFamily="2" charset="77"/>
              </a:rPr>
              <a:t>ប្រព័ន្ធគ្រប់គ្រងបណ្ដាល័យនៅពុទ្ធិកសាកលវិទ្យាល័យព្រះសីហមុនីរាជារៀបរៀងដោយនិស្សិតបញ្ចប់ថ្នាក់បរិញ្ញាបត្រវិទ្យាសាស្រ្ដកុំព្យូទ័រជំនាន់ទី ១២ (លោក ប៉េង លីឃាង លោក ជឿន​ សារឿន លោក វង សុខខេង លោក តឹង ស៊ីវហុង ឆ្នាំ ២០១៧-២០២១) របស់ </a:t>
            </a:r>
            <a:r>
              <a:rPr lang="en-US" dirty="0">
                <a:latin typeface="Khmer OS Siemreap" panose="02000500000000020004" pitchFamily="2" charset="77"/>
                <a:ea typeface="Calibri" panose="020F0502020204030204" pitchFamily="34" charset="0"/>
                <a:cs typeface="Khmer OS Siemreap" panose="02000500000000020004" pitchFamily="2" charset="77"/>
              </a:rPr>
              <a:t>PSBU</a:t>
            </a:r>
            <a:r>
              <a:rPr lang="km-KH" dirty="0">
                <a:latin typeface="Khmer OS Siemreap" panose="02000500000000020004" pitchFamily="2" charset="77"/>
                <a:ea typeface="Calibri" panose="020F0502020204030204" pitchFamily="34" charset="0"/>
                <a:cs typeface="Khmer OS Siemreap" panose="02000500000000020004" pitchFamily="2" charset="77"/>
              </a:rPr>
              <a:t>។</a:t>
            </a:r>
            <a:endParaRPr lang="en-US" b="1" dirty="0">
              <a:latin typeface="Courier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latin typeface="Courier" pitchFamily="2" charset="0"/>
              </a:rPr>
              <a:t>WampServer	</a:t>
            </a:r>
            <a:r>
              <a:rPr lang="en-KH" b="1" dirty="0">
                <a:latin typeface="Courier" pitchFamily="2" charset="0"/>
              </a:rPr>
              <a:t>:</a:t>
            </a:r>
            <a:r>
              <a:rPr lang="en-US" u="sng" dirty="0">
                <a:latin typeface="Courier" pitchFamily="2" charset="0"/>
                <a:hlinkClick r:id="rId4"/>
              </a:rPr>
              <a:t>https://www.wampserver.com</a:t>
            </a:r>
            <a:endParaRPr lang="en-KH" dirty="0">
              <a:latin typeface="Courier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latin typeface="Courier" pitchFamily="2" charset="0"/>
              </a:rPr>
              <a:t>PHP		</a:t>
            </a:r>
            <a:r>
              <a:rPr lang="en-KH" b="1" dirty="0">
                <a:latin typeface="Courier" pitchFamily="2" charset="0"/>
              </a:rPr>
              <a:t>:</a:t>
            </a:r>
            <a:r>
              <a:rPr lang="en-US" u="sng" dirty="0">
                <a:latin typeface="Courier" pitchFamily="2" charset="0"/>
                <a:hlinkClick r:id="rId5"/>
              </a:rPr>
              <a:t>https://php.org</a:t>
            </a:r>
            <a:endParaRPr lang="en-KH" dirty="0">
              <a:latin typeface="Courier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latin typeface="Courier" pitchFamily="2" charset="0"/>
              </a:rPr>
              <a:t>HTML</a:t>
            </a:r>
            <a:r>
              <a:rPr lang="en-US" dirty="0">
                <a:latin typeface="Courier" pitchFamily="2" charset="0"/>
              </a:rPr>
              <a:t>		</a:t>
            </a:r>
            <a:r>
              <a:rPr lang="en-KH" dirty="0">
                <a:latin typeface="Courier" pitchFamily="2" charset="0"/>
              </a:rPr>
              <a:t>:</a:t>
            </a:r>
            <a:r>
              <a:rPr lang="en-US" u="sng" dirty="0">
                <a:latin typeface="Courier" pitchFamily="2" charset="0"/>
                <a:hlinkClick r:id="rId6"/>
              </a:rPr>
              <a:t>https://www.tutorialspoint.com/html/index.htm</a:t>
            </a:r>
            <a:endParaRPr lang="en-KH" dirty="0">
              <a:latin typeface="Courier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latin typeface="Courier" pitchFamily="2" charset="0"/>
              </a:rPr>
              <a:t>CSS	</a:t>
            </a:r>
            <a:r>
              <a:rPr lang="en-US" dirty="0">
                <a:latin typeface="Courier" pitchFamily="2" charset="0"/>
              </a:rPr>
              <a:t>	</a:t>
            </a:r>
            <a:r>
              <a:rPr lang="en-KH" dirty="0">
                <a:latin typeface="Courier" pitchFamily="2" charset="0"/>
              </a:rPr>
              <a:t>:</a:t>
            </a:r>
            <a:r>
              <a:rPr lang="en-US" u="sng" dirty="0">
                <a:latin typeface="Courier" pitchFamily="2" charset="0"/>
                <a:hlinkClick r:id="rId7"/>
              </a:rPr>
              <a:t>https://www.tutorialspoint.com/css/index.htm</a:t>
            </a:r>
            <a:endParaRPr lang="en-KH" dirty="0">
              <a:latin typeface="Courier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latin typeface="Courier" pitchFamily="2" charset="0"/>
              </a:rPr>
              <a:t>DFD </a:t>
            </a:r>
            <a:r>
              <a:rPr lang="en-US" dirty="0">
                <a:latin typeface="Courier" pitchFamily="2" charset="0"/>
              </a:rPr>
              <a:t>		</a:t>
            </a:r>
            <a:r>
              <a:rPr lang="en-KH" dirty="0">
                <a:latin typeface="Courier" pitchFamily="2" charset="0"/>
              </a:rPr>
              <a:t>:</a:t>
            </a:r>
            <a:r>
              <a:rPr lang="en-US" dirty="0">
                <a:latin typeface="Courier" pitchFamily="2" charset="0"/>
                <a:hlinkClick r:id="rId8"/>
              </a:rPr>
              <a:t>https://youtu.be/aoQn5gyBmRY?si=zZCCwcUutzgWvBuW</a:t>
            </a:r>
            <a:endParaRPr lang="en-KH" dirty="0">
              <a:latin typeface="Courier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A0428A-DA32-4B30-AC76-FE6320864008}"/>
              </a:ext>
            </a:extLst>
          </p:cNvPr>
          <p:cNvSpPr/>
          <p:nvPr/>
        </p:nvSpPr>
        <p:spPr>
          <a:xfrm>
            <a:off x="3886200" y="1333500"/>
            <a:ext cx="10515600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86C04B-8104-42D7-A2BC-061B9FB347CC}"/>
              </a:ext>
            </a:extLst>
          </p:cNvPr>
          <p:cNvSpPr txBox="1"/>
          <p:nvPr/>
        </p:nvSpPr>
        <p:spPr>
          <a:xfrm>
            <a:off x="4943067" y="1550313"/>
            <a:ext cx="840186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en-US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VI</a:t>
            </a: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.ឯកសារយោង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97AA1B-1D19-C168-C5A7-E06B11295C65}"/>
              </a:ext>
            </a:extLst>
          </p:cNvPr>
          <p:cNvGrpSpPr/>
          <p:nvPr/>
        </p:nvGrpSpPr>
        <p:grpSpPr>
          <a:xfrm>
            <a:off x="2926323" y="3238500"/>
            <a:ext cx="378043" cy="1658933"/>
            <a:chOff x="2926323" y="3238500"/>
            <a:chExt cx="378043" cy="1658933"/>
          </a:xfrm>
        </p:grpSpPr>
        <p:pic>
          <p:nvPicPr>
            <p:cNvPr id="119" name="Graphic 118" descr="Repeat">
              <a:extLst>
                <a:ext uri="{FF2B5EF4-FFF2-40B4-BE49-F238E27FC236}">
                  <a16:creationId xmlns:a16="http://schemas.microsoft.com/office/drawing/2014/main" id="{C34BEF57-E6BB-E75B-D88A-D5FC47E9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26323" y="3238500"/>
              <a:ext cx="378043" cy="378043"/>
            </a:xfrm>
            <a:prstGeom prst="rect">
              <a:avLst/>
            </a:prstGeom>
          </p:spPr>
        </p:pic>
        <p:pic>
          <p:nvPicPr>
            <p:cNvPr id="120" name="Graphic 119" descr="Repeat">
              <a:extLst>
                <a:ext uri="{FF2B5EF4-FFF2-40B4-BE49-F238E27FC236}">
                  <a16:creationId xmlns:a16="http://schemas.microsoft.com/office/drawing/2014/main" id="{D0F6BB66-A2D0-F833-1812-D9A5227B8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26323" y="4519390"/>
              <a:ext cx="378043" cy="378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82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A0428A-DA32-4B30-AC76-FE6320864008}"/>
              </a:ext>
            </a:extLst>
          </p:cNvPr>
          <p:cNvSpPr/>
          <p:nvPr/>
        </p:nvSpPr>
        <p:spPr>
          <a:xfrm>
            <a:off x="-4495800" y="1852374"/>
            <a:ext cx="10515600" cy="1295400"/>
          </a:xfrm>
          <a:prstGeom prst="roundRect">
            <a:avLst>
              <a:gd name="adj" fmla="val 5418"/>
            </a:avLst>
          </a:prstGeom>
          <a:solidFill>
            <a:srgbClr val="002060"/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86C04B-8104-42D7-A2BC-061B9FB347CC}"/>
              </a:ext>
            </a:extLst>
          </p:cNvPr>
          <p:cNvSpPr txBox="1"/>
          <p:nvPr/>
        </p:nvSpPr>
        <p:spPr>
          <a:xfrm>
            <a:off x="-1162866" y="1995726"/>
            <a:ext cx="840186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សេចក្ដីថ្លែងអំណរគុណ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8A9CB-E112-47CB-A714-929D114BA934}"/>
              </a:ext>
            </a:extLst>
          </p:cNvPr>
          <p:cNvSpPr txBox="1"/>
          <p:nvPr/>
        </p:nvSpPr>
        <p:spPr>
          <a:xfrm>
            <a:off x="1028700" y="3086100"/>
            <a:ext cx="81152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	</a:t>
            </a:r>
            <a:r>
              <a:rPr lang="km-K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ក្រុមសារណាយើងខ្ញុំ  សូមថ្លែងអំណរគុណយ៉ាងជ្រាលជ្រៅ ចំពោះការចំណាយពេលវេលាដ៏មានតម្លៃរបស់​ គណៈកម្មការវាយតម្លៃ មិត្ដរួមថ្នាក់  និង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 </a:t>
            </a:r>
            <a:r>
              <a:rPr lang="km-K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​សមណនិស្សិត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-</a:t>
            </a:r>
            <a:r>
              <a:rPr lang="km-K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00000" pitchFamily="2" charset="0"/>
                <a:ea typeface="Calibri" panose="020F0502020204030204" pitchFamily="34" charset="0"/>
                <a:cs typeface="Khmer OS" panose="02000500000000000000" pitchFamily="2" charset="0"/>
              </a:rPr>
              <a:t>និសិ្សត ដែលមានវត្តមាននៅទីនេះ។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A1B92B-2064-C74F-7D2D-2DE67D657097}"/>
              </a:ext>
            </a:extLst>
          </p:cNvPr>
          <p:cNvCxnSpPr/>
          <p:nvPr/>
        </p:nvCxnSpPr>
        <p:spPr>
          <a:xfrm>
            <a:off x="9220200" y="2324099"/>
            <a:ext cx="0" cy="66655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00CA9C-5C89-3456-D6A7-D3CDDF50A7FC}"/>
              </a:ext>
            </a:extLst>
          </p:cNvPr>
          <p:cNvGrpSpPr/>
          <p:nvPr/>
        </p:nvGrpSpPr>
        <p:grpSpPr>
          <a:xfrm>
            <a:off x="9617242" y="2654422"/>
            <a:ext cx="8401866" cy="5156078"/>
            <a:chOff x="9629274" y="800100"/>
            <a:chExt cx="8401866" cy="51560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F9E27A-8426-01BE-8744-93B367BC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1632" y="800100"/>
              <a:ext cx="3737809" cy="37378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56BA38-CE07-44B1-E91E-C3CDFEDBC03C}"/>
                </a:ext>
              </a:extLst>
            </p:cNvPr>
            <p:cNvSpPr txBox="1"/>
            <p:nvPr/>
          </p:nvSpPr>
          <p:spPr>
            <a:xfrm>
              <a:off x="9629274" y="4540406"/>
              <a:ext cx="8401866" cy="14157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m-KH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 Muol Light" panose="02000500000000020004" pitchFamily="2" charset="0"/>
                  <a:ea typeface="MS Mincho" panose="02020609040205080304" pitchFamily="49" charset="-128"/>
                  <a:cs typeface="Khmer OS Muol Light" panose="02000500000000020004" pitchFamily="2" charset="0"/>
                </a:rPr>
                <a:t>ពុទ្ធិកសាកលវិទ្យាល័យព្រះសីហមុនីរាជា</a:t>
              </a:r>
            </a:p>
            <a:p>
              <a:pPr algn="ctr">
                <a:lnSpc>
                  <a:spcPct val="150000"/>
                </a:lnSpc>
              </a:pPr>
              <a:r>
                <a:rPr lang="km-KH" sz="320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 Muol Light" panose="02000500000000020004" pitchFamily="2" charset="0"/>
                  <a:ea typeface="MS Mincho" panose="02020609040205080304" pitchFamily="49" charset="-128"/>
                  <a:cs typeface="Khmer OS Muol Light" panose="02000500000000020004" pitchFamily="2" charset="0"/>
                </a:rPr>
                <a:t>មេត្ដា	សតិ	</a:t>
              </a:r>
              <a:r>
                <a:rPr lang="en-US" sz="320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 Muol Light" panose="02000500000000020004" pitchFamily="2" charset="0"/>
                  <a:ea typeface="MS Mincho" panose="02020609040205080304" pitchFamily="49" charset="-128"/>
                  <a:cs typeface="Khmer OS Muol Light" panose="02000500000000020004" pitchFamily="2" charset="0"/>
                </a:rPr>
                <a:t>	</a:t>
              </a:r>
              <a:r>
                <a:rPr lang="km-KH" sz="320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 Muol Light" panose="02000500000000020004" pitchFamily="2" charset="0"/>
                  <a:ea typeface="MS Mincho" panose="02020609040205080304" pitchFamily="49" charset="-128"/>
                  <a:cs typeface="Khmer OS Muol Light" panose="02000500000000020004" pitchFamily="2" charset="0"/>
                </a:rPr>
                <a:t>បញ្ញា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01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DD6A6D-6100-D3B5-AAAA-4A2E5465A88E}"/>
              </a:ext>
            </a:extLst>
          </p:cNvPr>
          <p:cNvSpPr txBox="1"/>
          <p:nvPr/>
        </p:nvSpPr>
        <p:spPr>
          <a:xfrm>
            <a:off x="8229600" y="2742843"/>
            <a:ext cx="10439400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១.បុព្វហេតុនៃការស្រាវជ្រាវ</a:t>
            </a:r>
            <a:endParaRPr lang="en-US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២.ចំណោទបញ្ហានៃការស្រាវជ្រាវ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៣.គោលបំណងនៃការស្រាវជ្រាវ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៤.វិសាលភាព និងដែនកំណត់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៥.សារៈប្រយោជន៍នៃការស្រាវជ្រាវ</a:t>
            </a:r>
            <a:endParaRPr lang="en-US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6887081" y="1730551"/>
            <a:ext cx="7541054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I</a:t>
            </a: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.សេចក្ដីផ្ដើម</a:t>
            </a:r>
            <a:endParaRPr lang="en-US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6C6F9F1-73D5-40E6-90E9-EBB763029EEC}"/>
              </a:ext>
            </a:extLst>
          </p:cNvPr>
          <p:cNvSpPr txBox="1"/>
          <p:nvPr/>
        </p:nvSpPr>
        <p:spPr>
          <a:xfrm>
            <a:off x="-884352" y="6339247"/>
            <a:ext cx="5920825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កញ្ញា នី ធីតា</a:t>
            </a:r>
          </a:p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សមាជិក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8B17A1-07EE-C3AD-94A3-38BCB5BD3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00" y="2745134"/>
            <a:ext cx="2517866" cy="33896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579F1-2A97-0F04-0A7B-3589C3849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714" y="2742843"/>
            <a:ext cx="2566638" cy="3456732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AE2147DA-ADC1-1821-7F0A-7B6A320DB511}"/>
              </a:ext>
            </a:extLst>
          </p:cNvPr>
          <p:cNvSpPr txBox="1"/>
          <p:nvPr/>
        </p:nvSpPr>
        <p:spPr>
          <a:xfrm>
            <a:off x="2840620" y="6305356"/>
            <a:ext cx="5920825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លោក​ធឿន​រតនៈ</a:t>
            </a:r>
          </a:p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សមាជិក</a:t>
            </a:r>
          </a:p>
        </p:txBody>
      </p:sp>
    </p:spTree>
    <p:extLst>
      <p:ext uri="{BB962C8B-B14F-4D97-AF65-F5344CB8AC3E}">
        <p14:creationId xmlns:p14="http://schemas.microsoft.com/office/powerpoint/2010/main" val="15234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0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2D332-7964-463D-BE50-C4BBC7DE7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33" y="939104"/>
            <a:ext cx="11582400" cy="868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0EB6E-C4DF-4538-ADD2-9501D561853B}"/>
              </a:ext>
            </a:extLst>
          </p:cNvPr>
          <p:cNvSpPr txBox="1"/>
          <p:nvPr/>
        </p:nvSpPr>
        <p:spPr>
          <a:xfrm>
            <a:off x="991842" y="2714951"/>
            <a:ext cx="12171998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7489825" algn="l"/>
              </a:tabLst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បច្ចុប្បន្នភាពនិងសារៈសំខាន់នៃបច្ចេកវិទ្យា</a:t>
            </a:r>
            <a:endParaRPr 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621CAC-3605-10AB-2DCA-34F3D61524DA}"/>
              </a:ext>
            </a:extLst>
          </p:cNvPr>
          <p:cNvSpPr txBox="1"/>
          <p:nvPr/>
        </p:nvSpPr>
        <p:spPr>
          <a:xfrm>
            <a:off x="2466539" y="3406324"/>
            <a:ext cx="840186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២.ចំណោទបញ្ហានៃការស្រាវជ្រាវ</a:t>
            </a:r>
            <a:endParaRPr lang="en-US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1859469" y="1840407"/>
            <a:ext cx="840186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១.បុព្វហេតុនៃការស្រាវជ្រាវ</a:t>
            </a:r>
            <a:endParaRPr lang="en-US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0D416B-35E4-F9E9-D0DE-34F49266537B}"/>
              </a:ext>
            </a:extLst>
          </p:cNvPr>
          <p:cNvSpPr txBox="1"/>
          <p:nvPr/>
        </p:nvSpPr>
        <p:spPr>
          <a:xfrm>
            <a:off x="827402" y="4562331"/>
            <a:ext cx="11582400" cy="5763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547813" algn="l"/>
              </a:tabLst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មានការលំបាក និងចំណាយពេលយូរក្នុងការធ្វើរបាយការណ៍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547813" algn="l"/>
              </a:tabLst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មានការលំបាកក្នុងការស្រង់វត្ដមានរបស់សាស្រ្តាចារ្យជាមួយកម្មវិធី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Microsoft Excel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មានច្រើន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Sheet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ច្រើន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File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 ហើយ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អ្នកប្រើប្រាស់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Excel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បើកបានតែមួយនាក់គត់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547813" algn="l"/>
              </a:tabLst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មានផលវិបាកក្នុងការគ្រប់គ្រងវត្ដមានសាស្រ្តាចារ្យនិងការគ្រប់គ្រងព័ត៌មាន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547813" algn="l"/>
              </a:tabLst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ការរៀបចំបញ្ជីឈ្មោះសាស្រ្តាចារ្យតាមថ្នាក់ តាមជំនាញ តាមកាលវិភាគ តាមបន្ទប់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547813" algn="l"/>
              </a:tabLst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មានការពិបាកស្វែងរកទិន្នន័យដោយការរក្សាទុកទិន្នន័យមិនត្រឹមត្រូវ ហើយងាយនឹងបាត់បង់ទិន្នន័យ</a:t>
            </a:r>
          </a:p>
        </p:txBody>
      </p:sp>
    </p:spTree>
    <p:extLst>
      <p:ext uri="{BB962C8B-B14F-4D97-AF65-F5344CB8AC3E}">
        <p14:creationId xmlns:p14="http://schemas.microsoft.com/office/powerpoint/2010/main" val="151464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DA0716-3A59-447A-A0D7-B3933C261174}"/>
              </a:ext>
            </a:extLst>
          </p:cNvPr>
          <p:cNvSpPr/>
          <p:nvPr/>
        </p:nvSpPr>
        <p:spPr>
          <a:xfrm>
            <a:off x="4114800" y="419100"/>
            <a:ext cx="10515600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5171667" y="593904"/>
            <a:ext cx="840186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៣.គោលបំណងនៃការស្រាវជ្រាវ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2C68E-9E48-12E1-4C50-835816E6A0F2}"/>
              </a:ext>
            </a:extLst>
          </p:cNvPr>
          <p:cNvSpPr txBox="1"/>
          <p:nvPr/>
        </p:nvSpPr>
        <p:spPr>
          <a:xfrm>
            <a:off x="6187077" y="2864403"/>
            <a:ext cx="10923640" cy="696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tabLst>
                <a:tab pos="1547813" algn="l"/>
              </a:tabLst>
            </a:pP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	ដើម្បីផ្ដល់ភាពងាយស្រួលដល់សាស្រ្តាចារ្យដែលកំពុងសិក្សាក្នុងការ ស្កេនវត្ដមាន និងការស្វែងរកទិន្នន័យរបស់ខ្លួនឯងឲ្យមានភាពរហ័សលឿនទាន់ចិត្ដ ទើបក្រុមយើងខ្ញុំកំណត់បាននូវគោលបំណងមួយចំនួ​នដូចខាងក្រោម៖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ងាយស្រួលក្នុងការតាមដានវត្ដមានរបស់សាស្រ្តាចារ្យ</a:t>
            </a: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​ ​​ព័ត៌មានគ្រូបង្រៀននិងពង្រឹងសមត្ថភាពការសិក្សារបស់សមណនិស្សិត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-</a:t>
            </a: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និស្សិត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ការបង្កើតជាប្រព័ន្ធគ្រប់គ្រងមួយដែលមានលក្ខណៈជា 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System</a:t>
            </a: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មានភាពច្បាស់លាស់ មានសុវត្ថិភាព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មានភាពងាយស្រួលក្នុងការស្វែងរកទិន្នន័យ ហើយទិន្នន័យត្រូវបានរក្សាទុកយ៉ាងត្រឹមត្រូវ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មានចំណេះដឹងដល់អ្នក ដែលរៀបចំធ្វើជាប្រព័ន្ធគ្រប់គ្រងនេះឡើង ហើយនឹងផ្ដល់ជាប្រយោជន៍ដល់និស្សិតជំនាន់ក្រោយដើម្បីអភិវឌ្ឍន៍ចំណេះដឹងបន្ថែម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រាល់ការបញ្ចូលព័ត៌មានរបស់សាស្រ្តាចារ្យ​ ទិន្នន័យទាំងអស់ត្រូវបាន 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Store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ទុកនៅក្នុង 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Database</a:t>
            </a:r>
            <a:endParaRPr lang="km-KH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  <a:ea typeface="Calibri" panose="020F0502020204030204" pitchFamily="34" charset="0"/>
              <a:cs typeface="Khmer OS" panose="02000500000000020004" pitchFamily="2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System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នេះយើងនឹងបង្ហាញពីវត្ដមានរបស់សាស្រ្តាចារ្យ ចំនួនម៉ោងសាស្រ្ដាចារ្យដែលបាន</a:t>
            </a:r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​     បង្រៀន វេនសិក្សា របស់សាស្រ្តាចារ្យផ្សេងៗគ្នា 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មានការ 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Login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និង 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Logout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 </a:t>
            </a:r>
            <a:r>
              <a:rPr lang="km-KH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ដើម្បីចូលទៅបញ្ចូលព័ត៌មានរបស់សាស្រ្តាចារ្យនៅក្នុង 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System</a:t>
            </a:r>
            <a:endParaRPr lang="km-KH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  <a:cs typeface="Khmer OS" panose="02000500000000020004" pitchFamily="2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ECE4D22-ED1E-435C-8A43-02D0566F3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34" y="3141489"/>
            <a:ext cx="7620000" cy="5715000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123B526-4A24-4158-8078-82F7BF0CA346}"/>
              </a:ext>
            </a:extLst>
          </p:cNvPr>
          <p:cNvSpPr/>
          <p:nvPr/>
        </p:nvSpPr>
        <p:spPr>
          <a:xfrm>
            <a:off x="1148103" y="2869055"/>
            <a:ext cx="4599048" cy="6013244"/>
          </a:xfrm>
          <a:prstGeom prst="roundRect">
            <a:avLst/>
          </a:prstGeom>
          <a:noFill/>
          <a:effectLst>
            <a:outerShdw blurRad="381000" dist="50800" dir="5400000" sx="101000" sy="101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2C68E-9E48-12E1-4C50-835816E6A0F2}"/>
              </a:ext>
            </a:extLst>
          </p:cNvPr>
          <p:cNvSpPr txBox="1"/>
          <p:nvPr/>
        </p:nvSpPr>
        <p:spPr>
          <a:xfrm>
            <a:off x="1915959" y="3545057"/>
            <a:ext cx="14591809" cy="333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ការបង្កើតជាប្រព័ន្ធគ្រប់គ្រងមួយដែលមានលក្ខណៈជា 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Khmer OS" panose="02000500000000020004" pitchFamily="2" charset="0"/>
              </a:rPr>
              <a:t>System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 មានភាពច្បាស់លាស់ មានសុវត្ថិភាព</a:t>
            </a:r>
          </a:p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ការរៀបចំបញ្ជីវត្ដមាន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សាស្រ្តាចារ្យ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ទៅតាមមុខជំនាញនិងវេនសិក្សារៀងៗខ្លួន</a:t>
            </a:r>
          </a:p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ការគ្រប់គ្រងព័ត៌មាន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សាស្រ្តាចារ្យ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ក្នុងការបង្រៀន​ និស្សិត​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សមណនិស្សិត</a:t>
            </a:r>
            <a:endParaRPr 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448EF54-E70E-410C-A1D5-B04A2C3BA9B1}"/>
              </a:ext>
            </a:extLst>
          </p:cNvPr>
          <p:cNvSpPr/>
          <p:nvPr/>
        </p:nvSpPr>
        <p:spPr>
          <a:xfrm>
            <a:off x="2456646" y="419100"/>
            <a:ext cx="12173754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FDFF1A-5824-4932-99DC-B09BD978037C}"/>
              </a:ext>
            </a:extLst>
          </p:cNvPr>
          <p:cNvSpPr txBox="1"/>
          <p:nvPr/>
        </p:nvSpPr>
        <p:spPr>
          <a:xfrm>
            <a:off x="2937608" y="499201"/>
            <a:ext cx="10678645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៤.វិសាលភាព និងដែនកំណត់នៃការស្រាវជ្រាវ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29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E07AE-8E7C-4497-BB59-61215EB2AD7A}"/>
              </a:ext>
            </a:extLst>
          </p:cNvPr>
          <p:cNvSpPr txBox="1"/>
          <p:nvPr/>
        </p:nvSpPr>
        <p:spPr>
          <a:xfrm>
            <a:off x="2751068" y="1698323"/>
            <a:ext cx="13233022" cy="8510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ការស្រង់វត្ដមាន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ea typeface="Calibri" panose="020F0502020204030204" pitchFamily="34" charset="0"/>
                <a:cs typeface="Khmer OS" panose="02000500000000020004" pitchFamily="2" charset="0"/>
              </a:rPr>
              <a:t>សាស្រ្តាចារ្យ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មានភាពងាយស្រួលនិងច្បាស់លាស់ </a:t>
            </a:r>
          </a:p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មានភាពរហ័សងាយស្រួលស្វែងរកទិន្នន័យ ដោយការរក្សាទុកទិន្នន័យបានត្រឹមត្រូវ</a:t>
            </a:r>
          </a:p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ផ្ដល់ភាពងាយស្រួលដល់បុគ្គលិកក្នុងការរៀបចំនិងគ្រប់គ្រងវត្ដមានលោកគ្រូ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-</a:t>
            </a: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អ្នកគ្រូ</a:t>
            </a:r>
          </a:p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បង្កើនល្បឿនការងារលឿនជាងមុន និងចំណាយពេលតិច</a:t>
            </a:r>
          </a:p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មិនព្រួយបារម្ភក្នុងការបាត់បង់ទិន្នន័យផ្សេងៗ</a:t>
            </a:r>
          </a:p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បង្កើនចំណេះដឹងនៃការស្រាវជ្រាវ តាមរយៈទទួលបានបទពិសោធន៍ថ្មីៗ</a:t>
            </a:r>
          </a:p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អាចប្រើប្រាស់បទពិសោធន៍ពីការស្រាវជ្រាវ ធ្វើការដោះស្រាយនូវបញ្ហានានា</a:t>
            </a:r>
          </a:p>
          <a:p>
            <a:pPr marL="285750" lvl="0" indent="-285750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km-KH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" panose="02000500000000020004" pitchFamily="2" charset="0"/>
                <a:cs typeface="Khmer OS" panose="02000500000000020004" pitchFamily="2" charset="0"/>
              </a:rPr>
              <a:t>ទ្រឹស្ដីដែលពាក់ព័ន្ធនិងប្រព័ន្ធត្រូវបានរៀបចំជាឯសារ សម្រាប់ឱ្យនិស្សិតជំនាន់ក្រោយធ្វើការសិក្សាស្រាវជ្រាវក្នុងគោលបំណងធ្វើការអភិវឌ្ឍន៍ប្រព័ន្ធបន្ថែមទៀត និងការពង្រីកចំណេះដឹងឱ្យកាន់តែ ទូលំទូលាយថែមទៀតផងដែរ។</a:t>
            </a:r>
            <a:endParaRPr 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6052305-2078-434B-93DF-2CA5DCF73F58}"/>
              </a:ext>
            </a:extLst>
          </p:cNvPr>
          <p:cNvSpPr/>
          <p:nvPr/>
        </p:nvSpPr>
        <p:spPr>
          <a:xfrm>
            <a:off x="2594947" y="342900"/>
            <a:ext cx="9216053" cy="1295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B6AAF0-A219-4276-B9BE-14E1207E92BE}"/>
              </a:ext>
            </a:extLst>
          </p:cNvPr>
          <p:cNvSpPr txBox="1"/>
          <p:nvPr/>
        </p:nvSpPr>
        <p:spPr>
          <a:xfrm>
            <a:off x="2908398" y="423439"/>
            <a:ext cx="840186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៥.សារៈប្រយោជន៍នៃការស្រាវជ្រាវ</a:t>
            </a:r>
            <a:endParaRPr 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5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8989696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5" h="268605">
                <a:moveTo>
                  <a:pt x="0" y="0"/>
                </a:moveTo>
                <a:lnTo>
                  <a:pt x="268605" y="0"/>
                </a:lnTo>
                <a:lnTo>
                  <a:pt x="268605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028CE76-E0BB-6A1C-9DB9-731A35E231DE}"/>
              </a:ext>
            </a:extLst>
          </p:cNvPr>
          <p:cNvSpPr txBox="1"/>
          <p:nvPr/>
        </p:nvSpPr>
        <p:spPr>
          <a:xfrm>
            <a:off x="1118881" y="7353300"/>
            <a:ext cx="5257800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លោក ភិន​ភួង</a:t>
            </a:r>
          </a:p>
          <a:p>
            <a:pPr algn="ctr">
              <a:lnSpc>
                <a:spcPct val="150000"/>
              </a:lnSpc>
              <a:tabLst>
                <a:tab pos="7489825" algn="l"/>
              </a:tabLst>
            </a:pPr>
            <a:r>
              <a:rPr lang="km-KH" sz="28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សមាជិក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DD6A6D-6100-D3B5-AAAA-4A2E5465A88E}"/>
              </a:ext>
            </a:extLst>
          </p:cNvPr>
          <p:cNvSpPr txBox="1"/>
          <p:nvPr/>
        </p:nvSpPr>
        <p:spPr>
          <a:xfrm>
            <a:off x="8077200" y="4110994"/>
            <a:ext cx="10668000" cy="2831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១. ទ្រឹស្ដីពាក់ព័ន្ធនឹងប្រព័ន្ធ</a:t>
            </a: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២.ទ្រឹស្ដីពាក់ព័ន្ធនឹងការបង្កើត </a:t>
            </a: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cs typeface="Times New Roman" panose="02020603050405020304" pitchFamily="18" charset="0"/>
              </a:rPr>
              <a:t>Database</a:t>
            </a:r>
            <a:endParaRPr lang="km-KH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  <a:cs typeface="Khmer OS Muol Light" panose="02000500000000020004" pitchFamily="2" charset="0"/>
            </a:endParaRPr>
          </a:p>
          <a:p>
            <a:pPr>
              <a:lnSpc>
                <a:spcPct val="200000"/>
              </a:lnSpc>
              <a:tabLst>
                <a:tab pos="7489825" algn="l"/>
              </a:tabLst>
            </a:pPr>
            <a:endParaRPr lang="km-KH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D4C0-FB3E-5A82-28AE-C81C4236F88F}"/>
              </a:ext>
            </a:extLst>
          </p:cNvPr>
          <p:cNvSpPr txBox="1"/>
          <p:nvPr/>
        </p:nvSpPr>
        <p:spPr>
          <a:xfrm>
            <a:off x="5189648" y="2926474"/>
            <a:ext cx="106680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tabLst>
                <a:tab pos="7489825" algn="l"/>
              </a:tabLst>
            </a:pPr>
            <a:r>
              <a:rPr lang="en-US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II. </a:t>
            </a:r>
            <a:r>
              <a:rPr lang="km-KH" sz="3200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រំលឹកទ្រឹស្ដី</a:t>
            </a:r>
            <a:endParaRPr lang="en-US" sz="3200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8A5E6-3448-448E-273D-CDABE9BE8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52" y="3590620"/>
            <a:ext cx="2771225" cy="33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3945</TotalTime>
  <Words>3284</Words>
  <Application>Microsoft Office PowerPoint</Application>
  <PresentationFormat>Custom</PresentationFormat>
  <Paragraphs>250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Tacteing</vt:lpstr>
      <vt:lpstr>Wingdings</vt:lpstr>
      <vt:lpstr>Times New Roman</vt:lpstr>
      <vt:lpstr>Calibri Light</vt:lpstr>
      <vt:lpstr>Khmer OS Siemreap</vt:lpstr>
      <vt:lpstr>Khmer OS</vt:lpstr>
      <vt:lpstr>Arial</vt:lpstr>
      <vt:lpstr>Khmer OS Muol Light</vt:lpstr>
      <vt:lpstr>Calibri</vt:lpstr>
      <vt:lpstr>Doppio One</vt:lpstr>
      <vt:lpstr>Courier</vt:lpstr>
      <vt:lpstr>!Khmer OS Siemreap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Gradient Professional Presentation</dc:title>
  <dc:creator>T-SOKKONG</dc:creator>
  <cp:lastModifiedBy>Suk Bunthai</cp:lastModifiedBy>
  <cp:revision>112</cp:revision>
  <dcterms:created xsi:type="dcterms:W3CDTF">2006-08-16T00:00:00Z</dcterms:created>
  <dcterms:modified xsi:type="dcterms:W3CDTF">2025-02-23T09:51:24Z</dcterms:modified>
  <dc:identifier>DAF-j4VcAf0</dc:identifier>
</cp:coreProperties>
</file>